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olors2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82" r:id="rId3"/>
    <p:sldId id="273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200" b="0" i="0" u="none" strike="noStrike" kern="1200" spc="0" baseline="0">
                <a:solidFill>
                  <a:srgbClr val="FF0000"/>
                </a:solidFill>
                <a:latin typeface="Raleway" pitchFamily="2" charset="0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Packaging</a:t>
            </a:r>
            <a:endParaRPr lang="en-US" sz="1200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200" b="0" i="0" u="none" strike="noStrike" kern="1200" spc="0" baseline="0">
              <a:solidFill>
                <a:srgbClr val="FF0000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CA-4DD7-9C43-BD2D7E10130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CA-4DD7-9C43-BD2D7E1013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Raleway" pitchFamily="2" charset="0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Recyclable</c:v>
                </c:pt>
                <c:pt idx="1">
                  <c:v>Non Recyclable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CA-4DD7-9C43-BD2D7E1013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3.1752489189950855E-2"/>
          <c:y val="0.6979257121591006"/>
          <c:w val="0.60994260178650872"/>
          <c:h val="0.245440255678664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Raleway" pitchFamily="2" charset="0"/>
        </a:defRPr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200" b="0" i="0" u="none" strike="noStrike" kern="1200" spc="0" baseline="0">
                <a:solidFill>
                  <a:schemeClr val="tx1"/>
                </a:solidFill>
                <a:latin typeface="Raleway" pitchFamily="2" charset="0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Product</a:t>
            </a:r>
            <a:endParaRPr lang="en-US" sz="1200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200" b="0" i="0" u="none" strike="noStrike" kern="1200" spc="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AE-40B5-9759-1F0424BC986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AE-40B5-9759-1F0424BC986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Raleway" pitchFamily="2" charset="0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Recyclable</c:v>
                </c:pt>
                <c:pt idx="1">
                  <c:v>Non Recyclable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AE-40B5-9759-1F0424BC986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0849769542527537E-2"/>
          <c:y val="0.65280585922809131"/>
          <c:w val="0.56270984335416263"/>
          <c:h val="0.28689998036230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Raleway" pitchFamily="2" charset="0"/>
        </a:defRPr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17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4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98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884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895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755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726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09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81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906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995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712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05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95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94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4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07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54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09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3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1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9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hart" Target="../charts/chart1.xml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Afbeelding 31">
            <a:extLst>
              <a:ext uri="{FF2B5EF4-FFF2-40B4-BE49-F238E27FC236}">
                <a16:creationId xmlns:a16="http://schemas.microsoft.com/office/drawing/2014/main" id="{E699EA33-246C-3D47-7544-8A428A8F9F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994" t="16638" r="15354" b="23078"/>
          <a:stretch/>
        </p:blipFill>
        <p:spPr>
          <a:xfrm>
            <a:off x="5305158" y="5386445"/>
            <a:ext cx="1154448" cy="115931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1029834-D772-E23F-134E-8F0C15A17388}"/>
              </a:ext>
            </a:extLst>
          </p:cNvPr>
          <p:cNvSpPr txBox="1"/>
          <p:nvPr/>
        </p:nvSpPr>
        <p:spPr>
          <a:xfrm>
            <a:off x="368299" y="1673721"/>
            <a:ext cx="3170303" cy="2018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Ready to laminate in just 60 seconds with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InstaHeat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Technology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Compatible with up to A4 size documents in 80 / 100 / 125 micron laminating pouches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Jam detection and jam release lever to quickly release and realign misfed pouches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Clean Alert sensor enables consistent results and laminator performance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Automatically shuts-off after 30 minutes of non-use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Max. lamination speed of up to 50cm/minute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Includes 10-pouch laminating starter kit and cleaning sheet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For best results, use Fellowes branded pouches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FD31DF-AE5D-495F-97DF-A42874F25AF3}"/>
              </a:ext>
            </a:extLst>
          </p:cNvPr>
          <p:cNvCxnSpPr/>
          <p:nvPr/>
        </p:nvCxnSpPr>
        <p:spPr>
          <a:xfrm>
            <a:off x="368300" y="633413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31CC8E-ACE2-47C7-BB13-8C03348A8CF5}"/>
              </a:ext>
            </a:extLst>
          </p:cNvPr>
          <p:cNvCxnSpPr/>
          <p:nvPr/>
        </p:nvCxnSpPr>
        <p:spPr>
          <a:xfrm>
            <a:off x="368300" y="1601178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A280F08-7A83-4CCA-A390-BCEAED787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00" y="9453752"/>
            <a:ext cx="923875" cy="211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85D21E-A02E-4EBA-985C-CFD46198FEE6}"/>
              </a:ext>
            </a:extLst>
          </p:cNvPr>
          <p:cNvSpPr txBox="1"/>
          <p:nvPr/>
        </p:nvSpPr>
        <p:spPr>
          <a:xfrm>
            <a:off x="381176" y="9421202"/>
            <a:ext cx="151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www.fellowes.com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SemiBold" pitchFamily="2" charset="0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2217B78-D4A6-41FE-9F5A-A341AF44C7EF}"/>
              </a:ext>
            </a:extLst>
          </p:cNvPr>
          <p:cNvCxnSpPr/>
          <p:nvPr/>
        </p:nvCxnSpPr>
        <p:spPr>
          <a:xfrm>
            <a:off x="368300" y="5169000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0360F79-B823-FF05-CECB-DBF07983E81B}"/>
              </a:ext>
            </a:extLst>
          </p:cNvPr>
          <p:cNvSpPr/>
          <p:nvPr/>
        </p:nvSpPr>
        <p:spPr>
          <a:xfrm>
            <a:off x="5300999" y="5384405"/>
            <a:ext cx="1165377" cy="116339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C7A992-6633-C2A1-48DC-F0B5155307E9}"/>
              </a:ext>
            </a:extLst>
          </p:cNvPr>
          <p:cNvSpPr txBox="1"/>
          <p:nvPr/>
        </p:nvSpPr>
        <p:spPr>
          <a:xfrm>
            <a:off x="368300" y="198177"/>
            <a:ext cx="18434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LX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Series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BC6E66-1EED-9495-5FA8-BD108A549A67}"/>
              </a:ext>
            </a:extLst>
          </p:cNvPr>
          <p:cNvSpPr txBox="1"/>
          <p:nvPr/>
        </p:nvSpPr>
        <p:spPr>
          <a:xfrm>
            <a:off x="374826" y="650006"/>
            <a:ext cx="31637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Saturn A4 Laminator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C27FC3-9A49-9B3A-8BD4-E095FC7C7D6A}"/>
              </a:ext>
            </a:extLst>
          </p:cNvPr>
          <p:cNvSpPr txBox="1"/>
          <p:nvPr/>
        </p:nvSpPr>
        <p:spPr>
          <a:xfrm>
            <a:off x="381176" y="915964"/>
            <a:ext cx="21540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Small Office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B5BFCB-A003-C3D1-D9B0-2AD892A386FA}"/>
              </a:ext>
            </a:extLst>
          </p:cNvPr>
          <p:cNvSpPr txBox="1"/>
          <p:nvPr/>
        </p:nvSpPr>
        <p:spPr>
          <a:xfrm>
            <a:off x="368300" y="1306663"/>
            <a:ext cx="23101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Features: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9E262C-883F-8058-0C75-F04408DDC634}"/>
              </a:ext>
            </a:extLst>
          </p:cNvPr>
          <p:cNvSpPr txBox="1"/>
          <p:nvPr/>
        </p:nvSpPr>
        <p:spPr>
          <a:xfrm>
            <a:off x="368299" y="4874183"/>
            <a:ext cx="23101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Specifications</a:t>
            </a: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C726A69C-5CFA-2730-804E-BE21800DF80C}"/>
              </a:ext>
            </a:extLst>
          </p:cNvPr>
          <p:cNvGraphicFramePr>
            <a:graphicFrameLocks noGrp="1"/>
          </p:cNvGraphicFramePr>
          <p:nvPr/>
        </p:nvGraphicFramePr>
        <p:xfrm>
          <a:off x="504300" y="5385001"/>
          <a:ext cx="4724700" cy="3751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350">
                  <a:extLst>
                    <a:ext uri="{9D8B030D-6E8A-4147-A177-3AD203B41FA5}">
                      <a16:colId xmlns:a16="http://schemas.microsoft.com/office/drawing/2014/main" val="3124532791"/>
                    </a:ext>
                  </a:extLst>
                </a:gridCol>
                <a:gridCol w="1138350">
                  <a:extLst>
                    <a:ext uri="{9D8B030D-6E8A-4147-A177-3AD203B41FA5}">
                      <a16:colId xmlns:a16="http://schemas.microsoft.com/office/drawing/2014/main" val="1923467505"/>
                    </a:ext>
                  </a:extLst>
                </a:gridCol>
                <a:gridCol w="1076897">
                  <a:extLst>
                    <a:ext uri="{9D8B030D-6E8A-4147-A177-3AD203B41FA5}">
                      <a16:colId xmlns:a16="http://schemas.microsoft.com/office/drawing/2014/main" val="1389798848"/>
                    </a:ext>
                  </a:extLst>
                </a:gridCol>
                <a:gridCol w="1371103">
                  <a:extLst>
                    <a:ext uri="{9D8B030D-6E8A-4147-A177-3AD203B41FA5}">
                      <a16:colId xmlns:a16="http://schemas.microsoft.com/office/drawing/2014/main" val="3946411694"/>
                    </a:ext>
                  </a:extLst>
                </a:gridCol>
              </a:tblGrid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Segment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Small Office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698520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Format – Laminating Width 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A4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89469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Pouch Thickness (mic)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125 mic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88530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Heat up Time (min)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41349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Number Rollers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964789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Lamination Speed (cm/mn)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50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12908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Laminates 1 A4 (sec)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45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58420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Entry Width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235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92938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Colour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White/Grey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033684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Product Dimensions (H x W x D) / mm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117 x 385 x 154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68368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Product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1.7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5583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Retail Packaging Dimensions (H x W x D) / mm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165 x 440 x 205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51265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Retail Packaging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2.6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83469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Outer Carton Dimensions (H x W x D) / mm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178 x 450 x 427 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27030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Outer Carton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6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874995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Quantity per Outer Carton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99804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Country of Origin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  <a:ea typeface="+mn-ea"/>
                          <a:cs typeface="+mn-cs"/>
                        </a:rPr>
                        <a:t>China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736861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Warranty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3-year  (2 + 1 after registration) 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7126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Raleway SemiBold" pitchFamily="2" charset="0"/>
                      </a:endParaRPr>
                    </a:p>
                  </a:txBody>
                  <a:tcPr marL="36000" marR="36000" marT="544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36000" marR="36000" marT="544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974796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Raleway" pitchFamily="2" charset="0"/>
                        </a:rPr>
                        <a:t>Code (EU)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5724801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043859679904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SCS: </a:t>
                      </a:r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50043859679909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26337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latin typeface="Raleway" pitchFamily="2" charset="0"/>
                        </a:rPr>
                        <a:t>Code (UK)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5724901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043859679911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SCS: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50043859679916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773131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latin typeface="Raleway" pitchFamily="2" charset="0"/>
                        </a:rPr>
                        <a:t>Code (CH)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latin typeface="Raleway" pitchFamily="2" charset="0"/>
                        </a:rPr>
                        <a:t>5735201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043859679928</a:t>
                      </a:r>
                      <a:endParaRPr lang="en-GB" sz="700" b="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SCS: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 50043859679923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956688"/>
                  </a:ext>
                </a:extLst>
              </a:tr>
            </a:tbl>
          </a:graphicData>
        </a:graphic>
      </p:graphicFrame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08A64517-9108-2406-D15C-A498BAADE07D}"/>
              </a:ext>
            </a:extLst>
          </p:cNvPr>
          <p:cNvGraphicFramePr>
            <a:graphicFrameLocks noGrp="1"/>
          </p:cNvGraphicFramePr>
          <p:nvPr/>
        </p:nvGraphicFramePr>
        <p:xfrm>
          <a:off x="5300999" y="8803979"/>
          <a:ext cx="1280092" cy="33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475">
                  <a:extLst>
                    <a:ext uri="{9D8B030D-6E8A-4147-A177-3AD203B41FA5}">
                      <a16:colId xmlns:a16="http://schemas.microsoft.com/office/drawing/2014/main" val="3124532791"/>
                    </a:ext>
                  </a:extLst>
                </a:gridCol>
                <a:gridCol w="481617">
                  <a:extLst>
                    <a:ext uri="{9D8B030D-6E8A-4147-A177-3AD203B41FA5}">
                      <a16:colId xmlns:a16="http://schemas.microsoft.com/office/drawing/2014/main" val="1389798848"/>
                    </a:ext>
                  </a:extLst>
                </a:gridCol>
              </a:tblGrid>
              <a:tr h="166154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Cleaning Sheets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Raleway SemiBold" pitchFamily="2" charset="0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5320604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698520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  <a:ea typeface="+mn-ea"/>
                          <a:cs typeface="+mn-cs"/>
                        </a:rPr>
                        <a:t>IL 80 Micron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5306114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935171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D458A313-AB10-26B3-9632-E2B4F4030A01}"/>
              </a:ext>
            </a:extLst>
          </p:cNvPr>
          <p:cNvSpPr txBox="1"/>
          <p:nvPr/>
        </p:nvSpPr>
        <p:spPr>
          <a:xfrm>
            <a:off x="5225216" y="8605669"/>
            <a:ext cx="14175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Recommended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white and black printer&#10;&#10;Description automatically generated">
            <a:extLst>
              <a:ext uri="{FF2B5EF4-FFF2-40B4-BE49-F238E27FC236}">
                <a16:creationId xmlns:a16="http://schemas.microsoft.com/office/drawing/2014/main" id="{F9F945C4-2AF5-E987-B93F-24FD1BE6BA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" t="30303" r="2183" b="25084"/>
          <a:stretch/>
        </p:blipFill>
        <p:spPr>
          <a:xfrm>
            <a:off x="3538602" y="2325372"/>
            <a:ext cx="3042489" cy="1419291"/>
          </a:xfrm>
          <a:prstGeom prst="rect">
            <a:avLst/>
          </a:prstGeom>
        </p:spPr>
      </p:pic>
      <p:pic>
        <p:nvPicPr>
          <p:cNvPr id="22" name="Picture 21" descr="Diagram&#10;&#10;Description automatically generated with low confidence">
            <a:extLst>
              <a:ext uri="{FF2B5EF4-FFF2-40B4-BE49-F238E27FC236}">
                <a16:creationId xmlns:a16="http://schemas.microsoft.com/office/drawing/2014/main" id="{06F38686-05DF-9367-11AD-0B63CFD53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0328" y="3957938"/>
            <a:ext cx="630009" cy="63882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C79F7C-806D-6317-FF73-F6D9271EF599}"/>
              </a:ext>
            </a:extLst>
          </p:cNvPr>
          <p:cNvSpPr txBox="1"/>
          <p:nvPr/>
        </p:nvSpPr>
        <p:spPr>
          <a:xfrm>
            <a:off x="5560201" y="4646214"/>
            <a:ext cx="92216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Up to 3 year (2+1 year)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machine warranty after </a:t>
            </a:r>
            <a:b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product registration </a:t>
            </a:r>
            <a:b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on Fellowes.com</a:t>
            </a:r>
            <a:endParaRPr kumimoji="0" lang="nl-NL" sz="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pic>
        <p:nvPicPr>
          <p:cNvPr id="7" name="Picture 9" descr="A logo with black text&#10;&#10;Description automatically generated">
            <a:extLst>
              <a:ext uri="{FF2B5EF4-FFF2-40B4-BE49-F238E27FC236}">
                <a16:creationId xmlns:a16="http://schemas.microsoft.com/office/drawing/2014/main" id="{99E82A6D-2AE1-8C6B-1F48-45FA8B149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2621" y="4240266"/>
            <a:ext cx="652191" cy="320919"/>
          </a:xfrm>
          <a:prstGeom prst="rect">
            <a:avLst/>
          </a:prstGeom>
        </p:spPr>
      </p:pic>
      <p:pic>
        <p:nvPicPr>
          <p:cNvPr id="14" name="Afbeelding 3">
            <a:extLst>
              <a:ext uri="{FF2B5EF4-FFF2-40B4-BE49-F238E27FC236}">
                <a16:creationId xmlns:a16="http://schemas.microsoft.com/office/drawing/2014/main" id="{5F469AC4-FAD9-5458-72C0-12A9C16E5C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533" y="4220803"/>
            <a:ext cx="472215" cy="472215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B30EB03-62F4-44C5-D708-AF36A40070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2961" y="4298051"/>
            <a:ext cx="678173" cy="21643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D4E7497-780B-E881-BC40-C1145EBA67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8688" y="4288526"/>
            <a:ext cx="716830" cy="24720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0257BA25-227C-5ECD-2BC7-CF43575815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642" y="4307095"/>
            <a:ext cx="654832" cy="275575"/>
          </a:xfrm>
          <a:prstGeom prst="rect">
            <a:avLst/>
          </a:prstGeom>
        </p:spPr>
      </p:pic>
      <p:sp>
        <p:nvSpPr>
          <p:cNvPr id="10" name="Tekstvak 23">
            <a:extLst>
              <a:ext uri="{FF2B5EF4-FFF2-40B4-BE49-F238E27FC236}">
                <a16:creationId xmlns:a16="http://schemas.microsoft.com/office/drawing/2014/main" id="{12723EA6-D3EE-5253-1088-C91ED4DBEDB2}"/>
              </a:ext>
            </a:extLst>
          </p:cNvPr>
          <p:cNvSpPr txBox="1"/>
          <p:nvPr/>
        </p:nvSpPr>
        <p:spPr>
          <a:xfrm>
            <a:off x="5581676" y="2343367"/>
            <a:ext cx="8792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Exit Tray</a:t>
            </a:r>
            <a:endParaRPr kumimoji="0" lang="nl-NL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3A3776D2-9CA4-40D8-6481-F43BDFB37F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9411" y="1714437"/>
            <a:ext cx="832479" cy="656971"/>
          </a:xfrm>
          <a:prstGeom prst="rect">
            <a:avLst/>
          </a:prstGeom>
        </p:spPr>
      </p:pic>
      <p:sp>
        <p:nvSpPr>
          <p:cNvPr id="2" name="Rectangle 34">
            <a:extLst>
              <a:ext uri="{FF2B5EF4-FFF2-40B4-BE49-F238E27FC236}">
                <a16:creationId xmlns:a16="http://schemas.microsoft.com/office/drawing/2014/main" id="{F8357D0E-1663-2B41-2F21-43936D0D5B04}"/>
              </a:ext>
            </a:extLst>
          </p:cNvPr>
          <p:cNvSpPr/>
          <p:nvPr/>
        </p:nvSpPr>
        <p:spPr>
          <a:xfrm>
            <a:off x="5300999" y="6620905"/>
            <a:ext cx="1165377" cy="116339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12" descr="A white rectangular object with blue border&#10;&#10;Description automatically generated">
            <a:extLst>
              <a:ext uri="{FF2B5EF4-FFF2-40B4-BE49-F238E27FC236}">
                <a16:creationId xmlns:a16="http://schemas.microsoft.com/office/drawing/2014/main" id="{0E5B5D53-76F0-0D29-C643-4887C24A9DF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685" y="6711811"/>
            <a:ext cx="1120003" cy="96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38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FD31DF-AE5D-495F-97DF-A42874F25AF3}"/>
              </a:ext>
            </a:extLst>
          </p:cNvPr>
          <p:cNvCxnSpPr/>
          <p:nvPr/>
        </p:nvCxnSpPr>
        <p:spPr>
          <a:xfrm>
            <a:off x="368300" y="633413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31CC8E-ACE2-47C7-BB13-8C03348A8CF5}"/>
              </a:ext>
            </a:extLst>
          </p:cNvPr>
          <p:cNvCxnSpPr/>
          <p:nvPr/>
        </p:nvCxnSpPr>
        <p:spPr>
          <a:xfrm>
            <a:off x="368300" y="1601178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5E77EC4-BC72-4995-AB43-04308505AB9B}"/>
              </a:ext>
            </a:extLst>
          </p:cNvPr>
          <p:cNvSpPr txBox="1"/>
          <p:nvPr/>
        </p:nvSpPr>
        <p:spPr>
          <a:xfrm>
            <a:off x="368302" y="1385180"/>
            <a:ext cx="5817505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Recyclability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:</a:t>
            </a:r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A280F08-7A83-4CCA-A390-BCEAED787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02" y="9453752"/>
            <a:ext cx="923875" cy="211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85D21E-A02E-4EBA-985C-CFD46198FEE6}"/>
              </a:ext>
            </a:extLst>
          </p:cNvPr>
          <p:cNvSpPr txBox="1"/>
          <p:nvPr/>
        </p:nvSpPr>
        <p:spPr>
          <a:xfrm>
            <a:off x="381176" y="9421204"/>
            <a:ext cx="151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www.fellowes.com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SemiBold" pitchFamily="2" charset="0"/>
              <a:ea typeface="+mn-ea"/>
              <a:cs typeface="+mn-cs"/>
            </a:endParaRP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FFDA8EE-CD56-A7BE-8541-3AA4CB7AFD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2969285"/>
              </p:ext>
            </p:extLst>
          </p:nvPr>
        </p:nvGraphicFramePr>
        <p:xfrm>
          <a:off x="310394" y="1708677"/>
          <a:ext cx="2231951" cy="122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2469E722-F443-1DEB-1E70-01BF46DCDF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456007"/>
              </p:ext>
            </p:extLst>
          </p:nvPr>
        </p:nvGraphicFramePr>
        <p:xfrm>
          <a:off x="3539682" y="1687186"/>
          <a:ext cx="2329714" cy="124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52B3164D-D06D-8C32-103C-4EDB0F9C526B}"/>
              </a:ext>
            </a:extLst>
          </p:cNvPr>
          <p:cNvSpPr txBox="1"/>
          <p:nvPr/>
        </p:nvSpPr>
        <p:spPr>
          <a:xfrm>
            <a:off x="368300" y="198177"/>
            <a:ext cx="2154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LX Series</a:t>
            </a:r>
          </a:p>
        </p:txBody>
      </p:sp>
      <p:sp>
        <p:nvSpPr>
          <p:cNvPr id="17" name="TextBox 22">
            <a:extLst>
              <a:ext uri="{FF2B5EF4-FFF2-40B4-BE49-F238E27FC236}">
                <a16:creationId xmlns:a16="http://schemas.microsoft.com/office/drawing/2014/main" id="{E612D370-38EE-CD36-4ED2-D579426F9C03}"/>
              </a:ext>
            </a:extLst>
          </p:cNvPr>
          <p:cNvSpPr txBox="1"/>
          <p:nvPr/>
        </p:nvSpPr>
        <p:spPr>
          <a:xfrm>
            <a:off x="374826" y="650006"/>
            <a:ext cx="31637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Saturn A4 Laminator </a:t>
            </a:r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A89AC7D0-B545-5064-041E-3A69A234E1E2}"/>
              </a:ext>
            </a:extLst>
          </p:cNvPr>
          <p:cNvSpPr txBox="1"/>
          <p:nvPr/>
        </p:nvSpPr>
        <p:spPr>
          <a:xfrm>
            <a:off x="381176" y="915964"/>
            <a:ext cx="21540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Small Office  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8D538138-C9C8-46C7-1767-9ED7D03D4091}"/>
              </a:ext>
            </a:extLst>
          </p:cNvPr>
          <p:cNvSpPr txBox="1"/>
          <p:nvPr/>
        </p:nvSpPr>
        <p:spPr>
          <a:xfrm>
            <a:off x="397217" y="5702213"/>
            <a:ext cx="5307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Servicing: 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Relevant info about servicing the laminator (for example cleaning the rollers of the machine) can be found in the Product Manual. 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lang="en-GB" baseline="30000" dirty="0">
              <a:solidFill>
                <a:srgbClr val="000000"/>
              </a:solidFill>
              <a:latin typeface="Raleway" pitchFamily="2" charset="0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After Sales Support: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Repairable</a:t>
            </a: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</a:t>
            </a:r>
            <a:r>
              <a:rPr lang="en-GB" baseline="30000" dirty="0">
                <a:solidFill>
                  <a:prstClr val="black"/>
                </a:solidFill>
                <a:latin typeface="Raleway" pitchFamily="2" charset="0"/>
              </a:rPr>
              <a:t>NO</a:t>
            </a: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Availability of Spare Parts</a:t>
            </a: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lang="en-GB" baseline="30000" dirty="0">
                <a:solidFill>
                  <a:prstClr val="black"/>
                </a:solidFill>
                <a:latin typeface="Raleway" pitchFamily="2" charset="0"/>
              </a:rPr>
              <a:t>NO</a:t>
            </a: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defTabSz="447943">
              <a:buSzPct val="80000"/>
              <a:defRPr/>
            </a:pP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sz="1800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Returnable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Yes, as per Fellowes Trading Conditions</a:t>
            </a: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Declaration of Conformity: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The declaration of conformity can be found on the back of the Product Manual that comes with the </a:t>
            </a:r>
            <a:r>
              <a:rPr lang="en-GB" baseline="30000" dirty="0">
                <a:solidFill>
                  <a:srgbClr val="000000"/>
                </a:solidFill>
                <a:latin typeface="Raleway" pitchFamily="2" charset="0"/>
              </a:rPr>
              <a:t>laminator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.</a:t>
            </a:r>
            <a:endParaRPr kumimoji="0" lang="en-GB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Digital versions of the manual can be found on your local Fellowes.com website in the ‘downloads tab’ of this product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Support: 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This unit comes with a 2-year machine warranty (+ 1 extra year after registration). For product related questions, or further information, our dedicated Customer Service team can be reached at our freephone number 00800 1810 1810</a:t>
            </a: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D333F7EC-E651-6E4E-A219-251E12C73683}"/>
              </a:ext>
            </a:extLst>
          </p:cNvPr>
          <p:cNvCxnSpPr>
            <a:cxnSpLocks/>
          </p:cNvCxnSpPr>
          <p:nvPr/>
        </p:nvCxnSpPr>
        <p:spPr>
          <a:xfrm>
            <a:off x="384341" y="5442709"/>
            <a:ext cx="606865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">
            <a:extLst>
              <a:ext uri="{FF2B5EF4-FFF2-40B4-BE49-F238E27FC236}">
                <a16:creationId xmlns:a16="http://schemas.microsoft.com/office/drawing/2014/main" id="{D4F33D08-343D-E7E8-84CF-58AD0B1CA8E4}"/>
              </a:ext>
            </a:extLst>
          </p:cNvPr>
          <p:cNvCxnSpPr/>
          <p:nvPr/>
        </p:nvCxnSpPr>
        <p:spPr>
          <a:xfrm>
            <a:off x="368299" y="4222842"/>
            <a:ext cx="6084700" cy="0"/>
          </a:xfrm>
          <a:prstGeom prst="line">
            <a:avLst/>
          </a:prstGeom>
          <a:ln w="6350">
            <a:solidFill>
              <a:srgbClr val="646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">
            <a:extLst>
              <a:ext uri="{FF2B5EF4-FFF2-40B4-BE49-F238E27FC236}">
                <a16:creationId xmlns:a16="http://schemas.microsoft.com/office/drawing/2014/main" id="{8D48CFA4-0759-CEFE-C90F-6FF833494A42}"/>
              </a:ext>
            </a:extLst>
          </p:cNvPr>
          <p:cNvSpPr txBox="1"/>
          <p:nvPr/>
        </p:nvSpPr>
        <p:spPr>
          <a:xfrm>
            <a:off x="368300" y="4006845"/>
            <a:ext cx="262870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Certifications:</a:t>
            </a:r>
          </a:p>
        </p:txBody>
      </p:sp>
      <p:pic>
        <p:nvPicPr>
          <p:cNvPr id="26" name="Picture 6" descr="CE certificering aanvragen | Certification Company">
            <a:extLst>
              <a:ext uri="{FF2B5EF4-FFF2-40B4-BE49-F238E27FC236}">
                <a16:creationId xmlns:a16="http://schemas.microsoft.com/office/drawing/2014/main" id="{B382DD53-28D3-C974-5785-75D996352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09" y="4305156"/>
            <a:ext cx="794344" cy="79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3" descr="UKCA markering | Productcertificatie voor de UK markt | BSI">
            <a:extLst>
              <a:ext uri="{FF2B5EF4-FFF2-40B4-BE49-F238E27FC236}">
                <a16:creationId xmlns:a16="http://schemas.microsoft.com/office/drawing/2014/main" id="{2F29F6D7-A842-0DA7-9170-F15EAF1FB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487" y="4351875"/>
            <a:ext cx="995693" cy="73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2">
            <a:extLst>
              <a:ext uri="{FF2B5EF4-FFF2-40B4-BE49-F238E27FC236}">
                <a16:creationId xmlns:a16="http://schemas.microsoft.com/office/drawing/2014/main" id="{8A54B59C-6518-78EE-A653-6F796839F6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3093" y="4352990"/>
            <a:ext cx="1724025" cy="790575"/>
          </a:xfrm>
          <a:prstGeom prst="rect">
            <a:avLst/>
          </a:prstGeom>
        </p:spPr>
      </p:pic>
      <p:sp>
        <p:nvSpPr>
          <p:cNvPr id="29" name="TextBox 14">
            <a:extLst>
              <a:ext uri="{FF2B5EF4-FFF2-40B4-BE49-F238E27FC236}">
                <a16:creationId xmlns:a16="http://schemas.microsoft.com/office/drawing/2014/main" id="{20A5232B-3007-EF8D-DFAA-F5920D2F51AC}"/>
              </a:ext>
            </a:extLst>
          </p:cNvPr>
          <p:cNvSpPr txBox="1"/>
          <p:nvPr/>
        </p:nvSpPr>
        <p:spPr>
          <a:xfrm>
            <a:off x="397217" y="5223307"/>
            <a:ext cx="262870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Other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 information: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39774DA2-B395-F8DB-C71B-B19649497E3D}"/>
              </a:ext>
            </a:extLst>
          </p:cNvPr>
          <p:cNvSpPr txBox="1"/>
          <p:nvPr/>
        </p:nvSpPr>
        <p:spPr>
          <a:xfrm>
            <a:off x="3949988" y="3056846"/>
            <a:ext cx="254941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 Recyclability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Percentage of the product by weight that can easily be separated and sent for recycling 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9042B21B-D425-E5CF-2317-F7500A343A08}"/>
              </a:ext>
            </a:extLst>
          </p:cNvPr>
          <p:cNvSpPr txBox="1"/>
          <p:nvPr/>
        </p:nvSpPr>
        <p:spPr>
          <a:xfrm>
            <a:off x="568309" y="3056846"/>
            <a:ext cx="238050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Packaging Recyclability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Percentage of the packaging by weight that can be sent for recycling 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42" descr="Diagram&#10;&#10;Description automatically generated with low confidence">
            <a:extLst>
              <a:ext uri="{FF2B5EF4-FFF2-40B4-BE49-F238E27FC236}">
                <a16:creationId xmlns:a16="http://schemas.microsoft.com/office/drawing/2014/main" id="{75EB8EB5-71E1-9A5F-1FD1-BC60EB0D0C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9396" y="8304824"/>
            <a:ext cx="630009" cy="63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575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76B0373A3F5545A8731A7C5230AE82" ma:contentTypeVersion="20" ma:contentTypeDescription="Een nieuw document maken." ma:contentTypeScope="" ma:versionID="c10376bdebbf33f13e1732945742621b">
  <xsd:schema xmlns:xsd="http://www.w3.org/2001/XMLSchema" xmlns:xs="http://www.w3.org/2001/XMLSchema" xmlns:p="http://schemas.microsoft.com/office/2006/metadata/properties" xmlns:ns1="http://schemas.microsoft.com/sharepoint/v3" xmlns:ns2="b99ab383-2a82-410a-b024-c097cb1f1cd4" xmlns:ns3="92177c58-51f4-4f2c-a17c-5cb6cf26bbf2" xmlns:ns4="6cb25744-64b3-4ae9-a079-e5b08def17b2" targetNamespace="http://schemas.microsoft.com/office/2006/metadata/properties" ma:root="true" ma:fieldsID="32c3f76dcaa6c3d5aa1147b5cb08a07f" ns1:_="" ns2:_="" ns3:_="" ns4:_="">
    <xsd:import namespace="http://schemas.microsoft.com/sharepoint/v3"/>
    <xsd:import namespace="b99ab383-2a82-410a-b024-c097cb1f1cd4"/>
    <xsd:import namespace="92177c58-51f4-4f2c-a17c-5cb6cf26bbf2"/>
    <xsd:import namespace="6cb25744-64b3-4ae9-a079-e5b08def17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ab383-2a82-410a-b024-c097cb1f1c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778c9cc6-5748-407a-9eed-1e5a3b9626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177c58-51f4-4f2c-a17c-5cb6cf26b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b25744-64b3-4ae9-a079-e5b08def17b2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9f1eef03-8412-4073-9091-3051b7286e1b}" ma:internalName="TaxCatchAll" ma:showField="CatchAllData" ma:web="92177c58-51f4-4f2c-a17c-5cb6cf26b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ab383-2a82-410a-b024-c097cb1f1cd4">
      <Terms xmlns="http://schemas.microsoft.com/office/infopath/2007/PartnerControls"/>
    </lcf76f155ced4ddcb4097134ff3c332f>
    <TaxCatchAll xmlns="6cb25744-64b3-4ae9-a079-e5b08def17b2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9FE067B-AAD2-4995-9E80-DCB05256F84A}"/>
</file>

<file path=customXml/itemProps2.xml><?xml version="1.0" encoding="utf-8"?>
<ds:datastoreItem xmlns:ds="http://schemas.openxmlformats.org/officeDocument/2006/customXml" ds:itemID="{DF4A5322-D3F3-4BF4-BEC9-E8E48AE469D2}"/>
</file>

<file path=customXml/itemProps3.xml><?xml version="1.0" encoding="utf-8"?>
<ds:datastoreItem xmlns:ds="http://schemas.openxmlformats.org/officeDocument/2006/customXml" ds:itemID="{B8194761-4C05-44AA-B6E7-18B17FAA399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2914</TotalTime>
  <Words>479</Words>
  <Application>Microsoft Office PowerPoint</Application>
  <PresentationFormat>A4 (210 x 297 mm)</PresentationFormat>
  <Paragraphs>95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Raleway</vt:lpstr>
      <vt:lpstr>Raleway Light</vt:lpstr>
      <vt:lpstr>Raleway SemiBold</vt:lpstr>
      <vt:lpstr>1_Office Theme</vt:lpstr>
      <vt:lpstr>2_Office Theme</vt:lpstr>
      <vt:lpstr>PowerPoint-presentatie</vt:lpstr>
      <vt:lpstr>PowerPoint-presentatie</vt:lpstr>
    </vt:vector>
  </TitlesOfParts>
  <Company>Fellowes Brands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Bullens, Daan</dc:creator>
  <cp:lastModifiedBy>Bullens, Daan</cp:lastModifiedBy>
  <cp:revision>18</cp:revision>
  <dcterms:created xsi:type="dcterms:W3CDTF">2023-11-16T14:15:41Z</dcterms:created>
  <dcterms:modified xsi:type="dcterms:W3CDTF">2024-07-12T10:44:17Z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0x0101006876B0373A3F5545A8731A7C5230AE82</vt:lpwstr>
  </property>
</Properties>
</file>