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olors2.xml" ContentType="application/vnd.ms-office.chartcolorstyl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82" r:id="rId3"/>
    <p:sldId id="273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200" b="0" i="0" u="none" strike="noStrike" kern="1200" spc="0" baseline="0">
                <a:solidFill>
                  <a:srgbClr val="FF0000"/>
                </a:solidFill>
                <a:latin typeface="Raleway" pitchFamily="2" charset="0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Packaging</a:t>
            </a:r>
            <a:endParaRPr lang="en-US" sz="1200" dirty="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200" b="0" i="0" u="none" strike="noStrike" kern="1200" spc="0" baseline="0">
              <a:solidFill>
                <a:srgbClr val="FF0000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Product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CA-4DD7-9C43-BD2D7E10130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CA-4DD7-9C43-BD2D7E1013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Raleway" pitchFamily="2" charset="0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Recyclable</c:v>
                </c:pt>
                <c:pt idx="1">
                  <c:v>Non Recyclable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CA-4DD7-9C43-BD2D7E1013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3.1752489189950855E-2"/>
          <c:y val="0.6979257121591006"/>
          <c:w val="0.60994260178650872"/>
          <c:h val="0.245440255678664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Raleway" pitchFamily="2" charset="0"/>
        </a:defRPr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200" b="0" i="0" u="none" strike="noStrike" kern="1200" spc="0" baseline="0">
                <a:solidFill>
                  <a:schemeClr val="tx1"/>
                </a:solidFill>
                <a:latin typeface="Raleway" pitchFamily="2" charset="0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Product</a:t>
            </a:r>
            <a:endParaRPr lang="en-US" sz="1200" dirty="0">
              <a:solidFill>
                <a:srgbClr val="FF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200" b="0" i="0" u="none" strike="noStrike" kern="1200" spc="0" baseline="0">
              <a:solidFill>
                <a:schemeClr val="tx1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Product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AE-40B5-9759-1F0424BC986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AE-40B5-9759-1F0424BC986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Raleway" pitchFamily="2" charset="0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Recyclable</c:v>
                </c:pt>
                <c:pt idx="1">
                  <c:v>Non Recyclable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AE-40B5-9759-1F0424BC986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0849769542527537E-2"/>
          <c:y val="0.65280585922809131"/>
          <c:w val="0.56270984335416263"/>
          <c:h val="0.28689998036230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Raleway" pitchFamily="2" charset="0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Raleway" pitchFamily="2" charset="0"/>
        </a:defRPr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17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4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25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26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553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678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30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571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119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76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995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669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133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72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94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4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07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54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09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53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1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B3D0D-947D-47E9-ACE5-8E970735513F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AF1C0-F69B-4D51-82FC-EFD32CBF4F2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5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ti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1.xml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C3FDFBC3-1076-8318-A4BD-5C52D16E00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00" t="82" r="10010" b="872"/>
          <a:stretch/>
        </p:blipFill>
        <p:spPr>
          <a:xfrm>
            <a:off x="5300999" y="5388530"/>
            <a:ext cx="1165377" cy="115781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1029834-D772-E23F-134E-8F0C15A17388}"/>
              </a:ext>
            </a:extLst>
          </p:cNvPr>
          <p:cNvSpPr txBox="1"/>
          <p:nvPr/>
        </p:nvSpPr>
        <p:spPr>
          <a:xfrm>
            <a:off x="368299" y="1673721"/>
            <a:ext cx="3170303" cy="2018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Ready to laminate in just 60 seconds with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InstaHeat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Technology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Compatible with up to A3 size documents in 80 / 100 / 125 micron laminating pouches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Jam detection and jam release lever to quickly release and realign misfed pouches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Clean Alert sensor enables consistent results and laminator performance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Automatically shuts-off after 30 minutes of non-use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Max. lamination speed of up to 50cm/minute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Includes 10-pouch laminating starter kit and cleaning sheet</a:t>
            </a:r>
          </a:p>
          <a:p>
            <a:pPr marL="172800" marR="0" lvl="0" indent="-1728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For best results, use Fellowes branded pouches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FD31DF-AE5D-495F-97DF-A42874F25AF3}"/>
              </a:ext>
            </a:extLst>
          </p:cNvPr>
          <p:cNvCxnSpPr/>
          <p:nvPr/>
        </p:nvCxnSpPr>
        <p:spPr>
          <a:xfrm>
            <a:off x="368300" y="633413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31CC8E-ACE2-47C7-BB13-8C03348A8CF5}"/>
              </a:ext>
            </a:extLst>
          </p:cNvPr>
          <p:cNvCxnSpPr/>
          <p:nvPr/>
        </p:nvCxnSpPr>
        <p:spPr>
          <a:xfrm>
            <a:off x="368300" y="1601178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A280F08-7A83-4CCA-A390-BCEAED787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00" y="9453752"/>
            <a:ext cx="923875" cy="211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85D21E-A02E-4EBA-985C-CFD46198FEE6}"/>
              </a:ext>
            </a:extLst>
          </p:cNvPr>
          <p:cNvSpPr txBox="1"/>
          <p:nvPr/>
        </p:nvSpPr>
        <p:spPr>
          <a:xfrm>
            <a:off x="381176" y="9421202"/>
            <a:ext cx="151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www.fellowes.com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 SemiBold" pitchFamily="2" charset="0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2217B78-D4A6-41FE-9F5A-A341AF44C7EF}"/>
              </a:ext>
            </a:extLst>
          </p:cNvPr>
          <p:cNvCxnSpPr/>
          <p:nvPr/>
        </p:nvCxnSpPr>
        <p:spPr>
          <a:xfrm>
            <a:off x="368300" y="5169000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0360F79-B823-FF05-CECB-DBF07983E81B}"/>
              </a:ext>
            </a:extLst>
          </p:cNvPr>
          <p:cNvSpPr/>
          <p:nvPr/>
        </p:nvSpPr>
        <p:spPr>
          <a:xfrm>
            <a:off x="5300999" y="5384405"/>
            <a:ext cx="1165377" cy="116339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C7A992-6633-C2A1-48DC-F0B5155307E9}"/>
              </a:ext>
            </a:extLst>
          </p:cNvPr>
          <p:cNvSpPr txBox="1"/>
          <p:nvPr/>
        </p:nvSpPr>
        <p:spPr>
          <a:xfrm>
            <a:off x="368300" y="198177"/>
            <a:ext cx="18434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Light" pitchFamily="2" charset="0"/>
                <a:ea typeface="+mn-ea"/>
                <a:cs typeface="+mn-cs"/>
              </a:rPr>
              <a:t>LX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Light" pitchFamily="2" charset="0"/>
                <a:ea typeface="+mn-ea"/>
                <a:cs typeface="+mn-cs"/>
              </a:rPr>
              <a:t>Series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BC6E66-1EED-9495-5FA8-BD108A549A67}"/>
              </a:ext>
            </a:extLst>
          </p:cNvPr>
          <p:cNvSpPr txBox="1"/>
          <p:nvPr/>
        </p:nvSpPr>
        <p:spPr>
          <a:xfrm>
            <a:off x="374826" y="650006"/>
            <a:ext cx="31637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Saturn A3 Laminator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C27FC3-9A49-9B3A-8BD4-E095FC7C7D6A}"/>
              </a:ext>
            </a:extLst>
          </p:cNvPr>
          <p:cNvSpPr txBox="1"/>
          <p:nvPr/>
        </p:nvSpPr>
        <p:spPr>
          <a:xfrm>
            <a:off x="381176" y="915964"/>
            <a:ext cx="21540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Small Office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B5BFCB-A003-C3D1-D9B0-2AD892A386FA}"/>
              </a:ext>
            </a:extLst>
          </p:cNvPr>
          <p:cNvSpPr txBox="1"/>
          <p:nvPr/>
        </p:nvSpPr>
        <p:spPr>
          <a:xfrm>
            <a:off x="368300" y="1306663"/>
            <a:ext cx="23101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Features: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9E262C-883F-8058-0C75-F04408DDC634}"/>
              </a:ext>
            </a:extLst>
          </p:cNvPr>
          <p:cNvSpPr txBox="1"/>
          <p:nvPr/>
        </p:nvSpPr>
        <p:spPr>
          <a:xfrm>
            <a:off x="368299" y="4874183"/>
            <a:ext cx="23101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Specifications</a:t>
            </a: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C726A69C-5CFA-2730-804E-BE21800DF80C}"/>
              </a:ext>
            </a:extLst>
          </p:cNvPr>
          <p:cNvGraphicFramePr>
            <a:graphicFrameLocks noGrp="1"/>
          </p:cNvGraphicFramePr>
          <p:nvPr/>
        </p:nvGraphicFramePr>
        <p:xfrm>
          <a:off x="504300" y="5385001"/>
          <a:ext cx="4724700" cy="3751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350">
                  <a:extLst>
                    <a:ext uri="{9D8B030D-6E8A-4147-A177-3AD203B41FA5}">
                      <a16:colId xmlns:a16="http://schemas.microsoft.com/office/drawing/2014/main" val="3124532791"/>
                    </a:ext>
                  </a:extLst>
                </a:gridCol>
                <a:gridCol w="1138350">
                  <a:extLst>
                    <a:ext uri="{9D8B030D-6E8A-4147-A177-3AD203B41FA5}">
                      <a16:colId xmlns:a16="http://schemas.microsoft.com/office/drawing/2014/main" val="1923467505"/>
                    </a:ext>
                  </a:extLst>
                </a:gridCol>
                <a:gridCol w="1076897">
                  <a:extLst>
                    <a:ext uri="{9D8B030D-6E8A-4147-A177-3AD203B41FA5}">
                      <a16:colId xmlns:a16="http://schemas.microsoft.com/office/drawing/2014/main" val="1389798848"/>
                    </a:ext>
                  </a:extLst>
                </a:gridCol>
                <a:gridCol w="1371103">
                  <a:extLst>
                    <a:ext uri="{9D8B030D-6E8A-4147-A177-3AD203B41FA5}">
                      <a16:colId xmlns:a16="http://schemas.microsoft.com/office/drawing/2014/main" val="3946411694"/>
                    </a:ext>
                  </a:extLst>
                </a:gridCol>
              </a:tblGrid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Segment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Small Office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698520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Format – Laminating Width 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A3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894697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Pouch Thickness (mic)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125 mic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885306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Heat up Time (min)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413496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Number Rollers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964789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Lamination Speed (cm/mn)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50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129087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Laminates 1 A4 (sec)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45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58420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Entry Width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320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929382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Colour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White/Grey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033684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Product Dimensions (H x W x D) / mm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117 x 479 x 154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68368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Product Weight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2.2 kg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55832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Retail Packaging Dimensions (H x W x D) / mm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176 x 535 x 205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512652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Retail Packaging Weight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3.2 kg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83469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Outer Carton Dimensions (H x W x D) / mm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178 x 550 x 422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270306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Outer Carton Weight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7.0 kg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874995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Quantity per Outer Carton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2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998043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Country of Origin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  <a:ea typeface="+mn-ea"/>
                          <a:cs typeface="+mn-cs"/>
                        </a:rPr>
                        <a:t>China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736861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Warranty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3-year  (2 + 1 after registration) 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71267"/>
                  </a:ext>
                </a:extLst>
              </a:tr>
              <a:tr h="166154">
                <a:tc gridSpan="2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Raleway SemiBold" pitchFamily="2" charset="0"/>
                      </a:endParaRPr>
                    </a:p>
                  </a:txBody>
                  <a:tcPr marL="36000" marR="36000" marT="544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Raleway" pitchFamily="2" charset="0"/>
                      </a:endParaRPr>
                    </a:p>
                  </a:txBody>
                  <a:tcPr marL="36000" marR="36000" marT="544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974796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r>
                        <a:rPr lang="en-GB" sz="700" b="1" dirty="0">
                          <a:solidFill>
                            <a:schemeClr val="tx1"/>
                          </a:solidFill>
                          <a:latin typeface="Raleway" pitchFamily="2" charset="0"/>
                        </a:rPr>
                        <a:t>Code (EU)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5736001</a:t>
                      </a:r>
                      <a:endParaRPr lang="en-GB" sz="700" dirty="0">
                        <a:solidFill>
                          <a:schemeClr val="tx1"/>
                        </a:solidFill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UPC: </a:t>
                      </a:r>
                      <a:r>
                        <a:rPr lang="en-GB" sz="7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043859679980</a:t>
                      </a:r>
                      <a:endParaRPr lang="en-GB" sz="700" dirty="0">
                        <a:solidFill>
                          <a:schemeClr val="tx1"/>
                        </a:solidFill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SCS: </a:t>
                      </a:r>
                      <a:r>
                        <a:rPr lang="en-GB" sz="7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Raleway" pitchFamily="2" charset="0"/>
                        </a:rPr>
                        <a:t>50043859679985</a:t>
                      </a:r>
                      <a:endParaRPr lang="en-GB" sz="700" dirty="0">
                        <a:solidFill>
                          <a:schemeClr val="tx1"/>
                        </a:solidFill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26337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r>
                        <a:rPr lang="en-GB" sz="700" b="1" dirty="0">
                          <a:latin typeface="Raleway" pitchFamily="2" charset="0"/>
                        </a:rPr>
                        <a:t>Code (UK)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5736101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UPC: 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043859679997 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SCS: 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50043859679992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773131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r>
                        <a:rPr lang="en-GB" sz="700" b="1" dirty="0">
                          <a:latin typeface="Raleway" pitchFamily="2" charset="0"/>
                        </a:rPr>
                        <a:t>Code (CH)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latin typeface="Raleway" pitchFamily="2" charset="0"/>
                        </a:rPr>
                        <a:t>5736201</a:t>
                      </a: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UPC: 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043859680009</a:t>
                      </a:r>
                      <a:endParaRPr lang="en-GB" sz="700" b="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1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SCS:</a:t>
                      </a:r>
                      <a:r>
                        <a:rPr lang="en-GB" sz="700" b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 50043859680004</a:t>
                      </a:r>
                      <a:endParaRPr lang="en-GB" sz="700" dirty="0">
                        <a:latin typeface="Raleway" pitchFamily="2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956688"/>
                  </a:ext>
                </a:extLst>
              </a:tr>
            </a:tbl>
          </a:graphicData>
        </a:graphic>
      </p:graphicFrame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08A64517-9108-2406-D15C-A498BAADE07D}"/>
              </a:ext>
            </a:extLst>
          </p:cNvPr>
          <p:cNvGraphicFramePr>
            <a:graphicFrameLocks noGrp="1"/>
          </p:cNvGraphicFramePr>
          <p:nvPr/>
        </p:nvGraphicFramePr>
        <p:xfrm>
          <a:off x="5300999" y="8803979"/>
          <a:ext cx="1280092" cy="33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475">
                  <a:extLst>
                    <a:ext uri="{9D8B030D-6E8A-4147-A177-3AD203B41FA5}">
                      <a16:colId xmlns:a16="http://schemas.microsoft.com/office/drawing/2014/main" val="3124532791"/>
                    </a:ext>
                  </a:extLst>
                </a:gridCol>
                <a:gridCol w="481617">
                  <a:extLst>
                    <a:ext uri="{9D8B030D-6E8A-4147-A177-3AD203B41FA5}">
                      <a16:colId xmlns:a16="http://schemas.microsoft.com/office/drawing/2014/main" val="1389798848"/>
                    </a:ext>
                  </a:extLst>
                </a:gridCol>
              </a:tblGrid>
              <a:tr h="166154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</a:rPr>
                        <a:t>Cleaning Sheets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Raleway SemiBold" pitchFamily="2" charset="0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5320604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698520"/>
                  </a:ext>
                </a:extLst>
              </a:tr>
              <a:tr h="166154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Raleway SemiBold" pitchFamily="2" charset="0"/>
                          <a:ea typeface="+mn-ea"/>
                          <a:cs typeface="+mn-cs"/>
                        </a:rPr>
                        <a:t>IL 80 Micron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Raleway" pitchFamily="2" charset="0"/>
                        </a:rPr>
                        <a:t>5306114</a:t>
                      </a:r>
                    </a:p>
                  </a:txBody>
                  <a:tcPr marL="36000" marR="36000" marT="5443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935171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D458A313-AB10-26B3-9632-E2B4F4030A01}"/>
              </a:ext>
            </a:extLst>
          </p:cNvPr>
          <p:cNvSpPr txBox="1"/>
          <p:nvPr/>
        </p:nvSpPr>
        <p:spPr>
          <a:xfrm>
            <a:off x="5225216" y="8605669"/>
            <a:ext cx="14175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Recommended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logo with black text&#10;&#10;Description automatically generated">
            <a:extLst>
              <a:ext uri="{FF2B5EF4-FFF2-40B4-BE49-F238E27FC236}">
                <a16:creationId xmlns:a16="http://schemas.microsoft.com/office/drawing/2014/main" id="{E905577F-0E29-CF8F-117C-C030A2A3A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2621" y="4240266"/>
            <a:ext cx="652191" cy="320919"/>
          </a:xfrm>
          <a:prstGeom prst="rect">
            <a:avLst/>
          </a:prstGeom>
        </p:spPr>
      </p:pic>
      <p:pic>
        <p:nvPicPr>
          <p:cNvPr id="12" name="Afbeelding 3">
            <a:extLst>
              <a:ext uri="{FF2B5EF4-FFF2-40B4-BE49-F238E27FC236}">
                <a16:creationId xmlns:a16="http://schemas.microsoft.com/office/drawing/2014/main" id="{FB8E53EC-FD0C-0BB4-7194-961FE37FA5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533" y="4220803"/>
            <a:ext cx="472215" cy="472215"/>
          </a:xfrm>
          <a:prstGeom prst="rect">
            <a:avLst/>
          </a:prstGeom>
        </p:spPr>
      </p:pic>
      <p:pic>
        <p:nvPicPr>
          <p:cNvPr id="30" name="Picture 29" descr="A white and black printer&#10;&#10;Description automatically generated">
            <a:extLst>
              <a:ext uri="{FF2B5EF4-FFF2-40B4-BE49-F238E27FC236}">
                <a16:creationId xmlns:a16="http://schemas.microsoft.com/office/drawing/2014/main" id="{3514A342-7530-C72F-BBEA-667917DF87F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9" b="26805"/>
          <a:stretch/>
        </p:blipFill>
        <p:spPr>
          <a:xfrm>
            <a:off x="3558338" y="2365981"/>
            <a:ext cx="3022753" cy="1264899"/>
          </a:xfrm>
          <a:prstGeom prst="rect">
            <a:avLst/>
          </a:prstGeom>
        </p:spPr>
      </p:pic>
      <p:pic>
        <p:nvPicPr>
          <p:cNvPr id="31" name="Picture 30" descr="Diagram&#10;&#10;Description automatically generated with low confidence">
            <a:extLst>
              <a:ext uri="{FF2B5EF4-FFF2-40B4-BE49-F238E27FC236}">
                <a16:creationId xmlns:a16="http://schemas.microsoft.com/office/drawing/2014/main" id="{6746A70F-88EA-1F9B-9229-248791D445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0328" y="3957938"/>
            <a:ext cx="630009" cy="63882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5ABBB4B-971D-C6D7-B301-64668AD07D9F}"/>
              </a:ext>
            </a:extLst>
          </p:cNvPr>
          <p:cNvSpPr txBox="1"/>
          <p:nvPr/>
        </p:nvSpPr>
        <p:spPr>
          <a:xfrm>
            <a:off x="5560201" y="4646214"/>
            <a:ext cx="92216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Up to 3 year (2+1 year)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machine warranty after </a:t>
            </a:r>
            <a:b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product registration </a:t>
            </a:r>
            <a:b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on Fellowes.com</a:t>
            </a:r>
            <a:endParaRPr kumimoji="0" lang="nl-NL" sz="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D8F9908-E3DC-1EB3-7DFE-FA43FF0F26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2961" y="4298051"/>
            <a:ext cx="678173" cy="21643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B4A40D0-FCBC-01EA-4CE6-49ABA21869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8688" y="4288526"/>
            <a:ext cx="716830" cy="247202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438CD90-42E1-6891-1A9B-6AED41E6433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642" y="4307095"/>
            <a:ext cx="654832" cy="2755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5F76422-56FE-A186-1B13-D92EC3B2B4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27"/>
          <a:stretch/>
        </p:blipFill>
        <p:spPr bwMode="auto">
          <a:xfrm>
            <a:off x="5505836" y="1634922"/>
            <a:ext cx="856318" cy="72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kstvak 23">
            <a:extLst>
              <a:ext uri="{FF2B5EF4-FFF2-40B4-BE49-F238E27FC236}">
                <a16:creationId xmlns:a16="http://schemas.microsoft.com/office/drawing/2014/main" id="{CF042965-5D28-88B8-B854-99E1399093BB}"/>
              </a:ext>
            </a:extLst>
          </p:cNvPr>
          <p:cNvSpPr txBox="1"/>
          <p:nvPr/>
        </p:nvSpPr>
        <p:spPr>
          <a:xfrm>
            <a:off x="5581676" y="2343367"/>
            <a:ext cx="8792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Exit Tray</a:t>
            </a:r>
            <a:endParaRPr kumimoji="0" lang="nl-NL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pic>
        <p:nvPicPr>
          <p:cNvPr id="2" name="Afbeelding 19" descr="Afbeelding met teken, stoppen, klok&#10;&#10;Automatisch gegenereerde beschrijving">
            <a:extLst>
              <a:ext uri="{FF2B5EF4-FFF2-40B4-BE49-F238E27FC236}">
                <a16:creationId xmlns:a16="http://schemas.microsoft.com/office/drawing/2014/main" id="{F56FE3A1-16A9-99EA-EF5E-86E59AD0BB89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0575" y="6629310"/>
            <a:ext cx="907368" cy="1137889"/>
          </a:xfrm>
          <a:prstGeom prst="rect">
            <a:avLst/>
          </a:prstGeom>
        </p:spPr>
      </p:pic>
      <p:sp>
        <p:nvSpPr>
          <p:cNvPr id="3" name="Rectangle 34">
            <a:extLst>
              <a:ext uri="{FF2B5EF4-FFF2-40B4-BE49-F238E27FC236}">
                <a16:creationId xmlns:a16="http://schemas.microsoft.com/office/drawing/2014/main" id="{4457B4D8-2606-3238-90EC-734631BBB7C3}"/>
              </a:ext>
            </a:extLst>
          </p:cNvPr>
          <p:cNvSpPr/>
          <p:nvPr/>
        </p:nvSpPr>
        <p:spPr>
          <a:xfrm>
            <a:off x="5300999" y="6620905"/>
            <a:ext cx="1165377" cy="116339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968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FD31DF-AE5D-495F-97DF-A42874F25AF3}"/>
              </a:ext>
            </a:extLst>
          </p:cNvPr>
          <p:cNvCxnSpPr/>
          <p:nvPr/>
        </p:nvCxnSpPr>
        <p:spPr>
          <a:xfrm>
            <a:off x="368300" y="633413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231CC8E-ACE2-47C7-BB13-8C03348A8CF5}"/>
              </a:ext>
            </a:extLst>
          </p:cNvPr>
          <p:cNvCxnSpPr/>
          <p:nvPr/>
        </p:nvCxnSpPr>
        <p:spPr>
          <a:xfrm>
            <a:off x="368300" y="1601178"/>
            <a:ext cx="608470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5E77EC4-BC72-4995-AB43-04308505AB9B}"/>
              </a:ext>
            </a:extLst>
          </p:cNvPr>
          <p:cNvSpPr txBox="1"/>
          <p:nvPr/>
        </p:nvSpPr>
        <p:spPr>
          <a:xfrm>
            <a:off x="368302" y="1385180"/>
            <a:ext cx="5817505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Recyclability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:</a:t>
            </a:r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A280F08-7A83-4CCA-A390-BCEAED787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02" y="9453752"/>
            <a:ext cx="923875" cy="2118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85D21E-A02E-4EBA-985C-CFD46198FEE6}"/>
              </a:ext>
            </a:extLst>
          </p:cNvPr>
          <p:cNvSpPr txBox="1"/>
          <p:nvPr/>
        </p:nvSpPr>
        <p:spPr>
          <a:xfrm>
            <a:off x="381176" y="9421204"/>
            <a:ext cx="151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www.fellowes.com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 SemiBold" pitchFamily="2" charset="0"/>
              <a:ea typeface="+mn-ea"/>
              <a:cs typeface="+mn-cs"/>
            </a:endParaRP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FFDA8EE-CD56-A7BE-8541-3AA4CB7AFD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0710546"/>
              </p:ext>
            </p:extLst>
          </p:nvPr>
        </p:nvGraphicFramePr>
        <p:xfrm>
          <a:off x="310394" y="1708677"/>
          <a:ext cx="2231951" cy="122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2469E722-F443-1DEB-1E70-01BF46DCDF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2136522"/>
              </p:ext>
            </p:extLst>
          </p:nvPr>
        </p:nvGraphicFramePr>
        <p:xfrm>
          <a:off x="3539682" y="1687186"/>
          <a:ext cx="2329714" cy="124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52B3164D-D06D-8C32-103C-4EDB0F9C526B}"/>
              </a:ext>
            </a:extLst>
          </p:cNvPr>
          <p:cNvSpPr txBox="1"/>
          <p:nvPr/>
        </p:nvSpPr>
        <p:spPr>
          <a:xfrm>
            <a:off x="368300" y="198177"/>
            <a:ext cx="21540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Light" pitchFamily="2" charset="0"/>
                <a:ea typeface="+mn-ea"/>
                <a:cs typeface="+mn-cs"/>
              </a:rPr>
              <a:t>LX Series</a:t>
            </a:r>
          </a:p>
        </p:txBody>
      </p:sp>
      <p:sp>
        <p:nvSpPr>
          <p:cNvPr id="17" name="TextBox 22">
            <a:extLst>
              <a:ext uri="{FF2B5EF4-FFF2-40B4-BE49-F238E27FC236}">
                <a16:creationId xmlns:a16="http://schemas.microsoft.com/office/drawing/2014/main" id="{E612D370-38EE-CD36-4ED2-D579426F9C03}"/>
              </a:ext>
            </a:extLst>
          </p:cNvPr>
          <p:cNvSpPr txBox="1"/>
          <p:nvPr/>
        </p:nvSpPr>
        <p:spPr>
          <a:xfrm>
            <a:off x="374826" y="650006"/>
            <a:ext cx="31637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Saturn A3 Laminator </a:t>
            </a:r>
          </a:p>
        </p:txBody>
      </p:sp>
      <p:sp>
        <p:nvSpPr>
          <p:cNvPr id="20" name="TextBox 25">
            <a:extLst>
              <a:ext uri="{FF2B5EF4-FFF2-40B4-BE49-F238E27FC236}">
                <a16:creationId xmlns:a16="http://schemas.microsoft.com/office/drawing/2014/main" id="{A89AC7D0-B545-5064-041E-3A69A234E1E2}"/>
              </a:ext>
            </a:extLst>
          </p:cNvPr>
          <p:cNvSpPr txBox="1"/>
          <p:nvPr/>
        </p:nvSpPr>
        <p:spPr>
          <a:xfrm>
            <a:off x="381176" y="915964"/>
            <a:ext cx="21540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Small Office  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E65D3AE3-A8CB-4C40-C44A-202448995D93}"/>
              </a:ext>
            </a:extLst>
          </p:cNvPr>
          <p:cNvSpPr txBox="1"/>
          <p:nvPr/>
        </p:nvSpPr>
        <p:spPr>
          <a:xfrm>
            <a:off x="397217" y="5702213"/>
            <a:ext cx="53077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Servicing: 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Relevant info about servicing the laminator (for example cleaning the rollers of the machine) can be found in the Product Manual. </a:t>
            </a: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lang="en-GB" baseline="30000" dirty="0">
              <a:solidFill>
                <a:srgbClr val="000000"/>
              </a:solidFill>
              <a:latin typeface="Raleway" pitchFamily="2" charset="0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After Sales Support:</a:t>
            </a: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- </a:t>
            </a:r>
            <a:r>
              <a:rPr kumimoji="0" lang="en-GB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Repairable</a:t>
            </a: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</a:t>
            </a:r>
            <a:r>
              <a:rPr lang="en-GB" baseline="30000" dirty="0">
                <a:solidFill>
                  <a:prstClr val="black"/>
                </a:solidFill>
                <a:latin typeface="Raleway" pitchFamily="2" charset="0"/>
              </a:rPr>
              <a:t>NO</a:t>
            </a: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- </a:t>
            </a:r>
            <a:r>
              <a:rPr kumimoji="0" lang="en-GB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Availability of Spare Parts</a:t>
            </a: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</a:t>
            </a: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</a:t>
            </a:r>
            <a:r>
              <a:rPr lang="en-GB" baseline="30000" dirty="0">
                <a:solidFill>
                  <a:prstClr val="black"/>
                </a:solidFill>
                <a:latin typeface="Raleway" pitchFamily="2" charset="0"/>
              </a:rPr>
              <a:t>NO</a:t>
            </a: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defTabSz="447943">
              <a:buSzPct val="80000"/>
              <a:defRPr/>
            </a:pP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- </a:t>
            </a:r>
            <a:r>
              <a:rPr kumimoji="0" lang="en-GB" sz="1800" b="0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Returnable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Yes, as per Fellowes Trading Conditions</a:t>
            </a: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kumimoji="0" lang="en-GB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Declaration of Conformity:</a:t>
            </a: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 The declaration of conformity can be found on the back of the Product Manual that comes with the </a:t>
            </a:r>
            <a:r>
              <a:rPr lang="en-GB" baseline="30000" dirty="0">
                <a:solidFill>
                  <a:srgbClr val="000000"/>
                </a:solidFill>
                <a:latin typeface="Raleway" pitchFamily="2" charset="0"/>
              </a:rPr>
              <a:t>laminator</a:t>
            </a: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.</a:t>
            </a:r>
            <a:endParaRPr kumimoji="0" lang="en-GB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kumimoji="0" lang="en-GB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Digital versions of the manual can be found on your local Fellowes.com website in the ‘downloads tab’ of this product</a:t>
            </a: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44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Support: 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This unit comes with a 2-year machine warranty (+ 1 extra year after registration). For product related questions, or further information, our dedicated Customer Service team can be reached at our freephone number 00800 1810 1810</a:t>
            </a: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6A9B8F67-69A4-79C1-3C1F-2CEB4B7DB9CB}"/>
              </a:ext>
            </a:extLst>
          </p:cNvPr>
          <p:cNvCxnSpPr>
            <a:cxnSpLocks/>
          </p:cNvCxnSpPr>
          <p:nvPr/>
        </p:nvCxnSpPr>
        <p:spPr>
          <a:xfrm>
            <a:off x="384341" y="5442709"/>
            <a:ext cx="606865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">
            <a:extLst>
              <a:ext uri="{FF2B5EF4-FFF2-40B4-BE49-F238E27FC236}">
                <a16:creationId xmlns:a16="http://schemas.microsoft.com/office/drawing/2014/main" id="{158C78FA-FBD9-59B5-E961-DC427AA2053A}"/>
              </a:ext>
            </a:extLst>
          </p:cNvPr>
          <p:cNvCxnSpPr/>
          <p:nvPr/>
        </p:nvCxnSpPr>
        <p:spPr>
          <a:xfrm>
            <a:off x="368299" y="4222842"/>
            <a:ext cx="6084700" cy="0"/>
          </a:xfrm>
          <a:prstGeom prst="line">
            <a:avLst/>
          </a:prstGeom>
          <a:ln w="6350">
            <a:solidFill>
              <a:srgbClr val="6463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">
            <a:extLst>
              <a:ext uri="{FF2B5EF4-FFF2-40B4-BE49-F238E27FC236}">
                <a16:creationId xmlns:a16="http://schemas.microsoft.com/office/drawing/2014/main" id="{58C646BB-A9E6-651A-04CF-F748D9DE5E9B}"/>
              </a:ext>
            </a:extLst>
          </p:cNvPr>
          <p:cNvSpPr txBox="1"/>
          <p:nvPr/>
        </p:nvSpPr>
        <p:spPr>
          <a:xfrm>
            <a:off x="368300" y="4006845"/>
            <a:ext cx="2628700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Certifications:</a:t>
            </a:r>
          </a:p>
        </p:txBody>
      </p:sp>
      <p:pic>
        <p:nvPicPr>
          <p:cNvPr id="26" name="Picture 6" descr="CE certificering aanvragen | Certification Company">
            <a:extLst>
              <a:ext uri="{FF2B5EF4-FFF2-40B4-BE49-F238E27FC236}">
                <a16:creationId xmlns:a16="http://schemas.microsoft.com/office/drawing/2014/main" id="{52C373B2-E097-3969-54F5-63C981375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09" y="4305156"/>
            <a:ext cx="794344" cy="79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3" descr="UKCA markering | Productcertificatie voor de UK markt | BSI">
            <a:extLst>
              <a:ext uri="{FF2B5EF4-FFF2-40B4-BE49-F238E27FC236}">
                <a16:creationId xmlns:a16="http://schemas.microsoft.com/office/drawing/2014/main" id="{560C4EA8-4111-2DC3-CB24-8482150C2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487" y="4351875"/>
            <a:ext cx="995693" cy="73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2">
            <a:extLst>
              <a:ext uri="{FF2B5EF4-FFF2-40B4-BE49-F238E27FC236}">
                <a16:creationId xmlns:a16="http://schemas.microsoft.com/office/drawing/2014/main" id="{6968D670-7DBE-278B-D811-B1FCB0A0E3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3093" y="4352990"/>
            <a:ext cx="1724025" cy="790575"/>
          </a:xfrm>
          <a:prstGeom prst="rect">
            <a:avLst/>
          </a:prstGeom>
        </p:spPr>
      </p:pic>
      <p:sp>
        <p:nvSpPr>
          <p:cNvPr id="29" name="TextBox 14">
            <a:extLst>
              <a:ext uri="{FF2B5EF4-FFF2-40B4-BE49-F238E27FC236}">
                <a16:creationId xmlns:a16="http://schemas.microsoft.com/office/drawing/2014/main" id="{F0E089D9-D615-8A47-052C-8435C4BB4D3C}"/>
              </a:ext>
            </a:extLst>
          </p:cNvPr>
          <p:cNvSpPr txBox="1"/>
          <p:nvPr/>
        </p:nvSpPr>
        <p:spPr>
          <a:xfrm>
            <a:off x="397217" y="5223307"/>
            <a:ext cx="2628700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Other</a:t>
            </a:r>
            <a:r>
              <a:rPr kumimoji="0" lang="fr-FR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 SemiBold" pitchFamily="2" charset="0"/>
                <a:ea typeface="+mn-ea"/>
                <a:cs typeface="+mn-cs"/>
              </a:rPr>
              <a:t> information:</a:t>
            </a:r>
          </a:p>
        </p:txBody>
      </p:sp>
      <p:sp>
        <p:nvSpPr>
          <p:cNvPr id="30" name="TextBox 20">
            <a:extLst>
              <a:ext uri="{FF2B5EF4-FFF2-40B4-BE49-F238E27FC236}">
                <a16:creationId xmlns:a16="http://schemas.microsoft.com/office/drawing/2014/main" id="{84B1D28C-419F-1141-3784-6BD470BF0FC2}"/>
              </a:ext>
            </a:extLst>
          </p:cNvPr>
          <p:cNvSpPr txBox="1"/>
          <p:nvPr/>
        </p:nvSpPr>
        <p:spPr>
          <a:xfrm>
            <a:off x="3949988" y="3056846"/>
            <a:ext cx="254941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 Recyclability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Percentage of the product by weight that can easily be separated and sent for recycling 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id="{864D17CC-54CC-9C93-8166-E3222277F2D0}"/>
              </a:ext>
            </a:extLst>
          </p:cNvPr>
          <p:cNvSpPr txBox="1"/>
          <p:nvPr/>
        </p:nvSpPr>
        <p:spPr>
          <a:xfrm>
            <a:off x="568309" y="3056846"/>
            <a:ext cx="238050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Packaging Recyclability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Percentage of the packaging by weight that can be sent for recycling 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42" descr="Diagram&#10;&#10;Description automatically generated with low confidence">
            <a:extLst>
              <a:ext uri="{FF2B5EF4-FFF2-40B4-BE49-F238E27FC236}">
                <a16:creationId xmlns:a16="http://schemas.microsoft.com/office/drawing/2014/main" id="{AC67B254-A344-A90E-A76E-EEB470AAEB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9396" y="8304824"/>
            <a:ext cx="630009" cy="63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575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76B0373A3F5545A8731A7C5230AE82" ma:contentTypeVersion="20" ma:contentTypeDescription="Een nieuw document maken." ma:contentTypeScope="" ma:versionID="c10376bdebbf33f13e1732945742621b">
  <xsd:schema xmlns:xsd="http://www.w3.org/2001/XMLSchema" xmlns:xs="http://www.w3.org/2001/XMLSchema" xmlns:p="http://schemas.microsoft.com/office/2006/metadata/properties" xmlns:ns1="http://schemas.microsoft.com/sharepoint/v3" xmlns:ns2="b99ab383-2a82-410a-b024-c097cb1f1cd4" xmlns:ns3="92177c58-51f4-4f2c-a17c-5cb6cf26bbf2" xmlns:ns4="6cb25744-64b3-4ae9-a079-e5b08def17b2" targetNamespace="http://schemas.microsoft.com/office/2006/metadata/properties" ma:root="true" ma:fieldsID="32c3f76dcaa6c3d5aa1147b5cb08a07f" ns1:_="" ns2:_="" ns3:_="" ns4:_="">
    <xsd:import namespace="http://schemas.microsoft.com/sharepoint/v3"/>
    <xsd:import namespace="b99ab383-2a82-410a-b024-c097cb1f1cd4"/>
    <xsd:import namespace="92177c58-51f4-4f2c-a17c-5cb6cf26bbf2"/>
    <xsd:import namespace="6cb25744-64b3-4ae9-a079-e5b08def17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ab383-2a82-410a-b024-c097cb1f1c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Afbeeldingtags" ma:readOnly="false" ma:fieldId="{5cf76f15-5ced-4ddc-b409-7134ff3c332f}" ma:taxonomyMulti="true" ma:sspId="778c9cc6-5748-407a-9eed-1e5a3b9626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177c58-51f4-4f2c-a17c-5cb6cf26b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b25744-64b3-4ae9-a079-e5b08def17b2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9f1eef03-8412-4073-9091-3051b7286e1b}" ma:internalName="TaxCatchAll" ma:showField="CatchAllData" ma:web="92177c58-51f4-4f2c-a17c-5cb6cf26b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ab383-2a82-410a-b024-c097cb1f1cd4">
      <Terms xmlns="http://schemas.microsoft.com/office/infopath/2007/PartnerControls"/>
    </lcf76f155ced4ddcb4097134ff3c332f>
    <TaxCatchAll xmlns="6cb25744-64b3-4ae9-a079-e5b08def17b2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F0CE69D-3354-41E9-92D8-3D600B2375FE}"/>
</file>

<file path=customXml/itemProps2.xml><?xml version="1.0" encoding="utf-8"?>
<ds:datastoreItem xmlns:ds="http://schemas.openxmlformats.org/officeDocument/2006/customXml" ds:itemID="{B6EA9B68-A1A4-437F-AE66-C40891235EBF}"/>
</file>

<file path=customXml/itemProps3.xml><?xml version="1.0" encoding="utf-8"?>
<ds:datastoreItem xmlns:ds="http://schemas.openxmlformats.org/officeDocument/2006/customXml" ds:itemID="{7B6EFEE1-43BD-4B42-9E3C-F3175646AFA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3336</TotalTime>
  <Words>479</Words>
  <Application>Microsoft Office PowerPoint</Application>
  <PresentationFormat>A4 (210 x 297 mm)</PresentationFormat>
  <Paragraphs>95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Raleway</vt:lpstr>
      <vt:lpstr>Raleway Light</vt:lpstr>
      <vt:lpstr>Raleway SemiBold</vt:lpstr>
      <vt:lpstr>1_Office Theme</vt:lpstr>
      <vt:lpstr>2_Office Theme</vt:lpstr>
      <vt:lpstr>PowerPoint-presentatie</vt:lpstr>
      <vt:lpstr>PowerPoint-presentatie</vt:lpstr>
    </vt:vector>
  </TitlesOfParts>
  <Company>Fellowes Brands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Bullens, Daan</dc:creator>
  <cp:lastModifiedBy>Bullens, Daan</cp:lastModifiedBy>
  <cp:revision>18</cp:revision>
  <dcterms:created xsi:type="dcterms:W3CDTF">2023-11-16T14:15:41Z</dcterms:created>
  <dcterms:modified xsi:type="dcterms:W3CDTF">2024-07-12T10:44:21Z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0x0101006876B0373A3F5545A8731A7C5230AE82</vt:lpwstr>
  </property>
</Properties>
</file>