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301" r:id="rId2"/>
    <p:sldId id="281" r:id="rId3"/>
    <p:sldId id="298" r:id="rId4"/>
    <p:sldId id="302" r:id="rId5"/>
    <p:sldId id="303" r:id="rId6"/>
    <p:sldId id="299" r:id="rId7"/>
    <p:sldId id="294" r:id="rId8"/>
    <p:sldId id="292"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66FF33"/>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995" autoAdjust="0"/>
    <p:restoredTop sz="94660"/>
  </p:normalViewPr>
  <p:slideViewPr>
    <p:cSldViewPr snapToGrid="0">
      <p:cViewPr varScale="1">
        <p:scale>
          <a:sx n="83" d="100"/>
          <a:sy n="83" d="100"/>
        </p:scale>
        <p:origin x="1434"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Barker" userId="6397d8ca-06b2-4c5c-a942-37c29b33d7be" providerId="ADAL" clId="{132166B5-654C-455B-8C44-E2C432D4DCB7}"/>
    <pc:docChg chg="custSel addSld delSld modSld">
      <pc:chgData name="John Barker" userId="6397d8ca-06b2-4c5c-a942-37c29b33d7be" providerId="ADAL" clId="{132166B5-654C-455B-8C44-E2C432D4DCB7}" dt="2025-04-11T12:02:44.605" v="11" actId="47"/>
      <pc:docMkLst>
        <pc:docMk/>
      </pc:docMkLst>
      <pc:sldChg chg="add del">
        <pc:chgData name="John Barker" userId="6397d8ca-06b2-4c5c-a942-37c29b33d7be" providerId="ADAL" clId="{132166B5-654C-455B-8C44-E2C432D4DCB7}" dt="2025-04-11T12:00:50.521" v="10"/>
        <pc:sldMkLst>
          <pc:docMk/>
          <pc:sldMk cId="1354696321" sldId="281"/>
        </pc:sldMkLst>
      </pc:sldChg>
      <pc:sldChg chg="del">
        <pc:chgData name="John Barker" userId="6397d8ca-06b2-4c5c-a942-37c29b33d7be" providerId="ADAL" clId="{132166B5-654C-455B-8C44-E2C432D4DCB7}" dt="2025-04-11T12:00:17.777" v="5" actId="47"/>
        <pc:sldMkLst>
          <pc:docMk/>
          <pc:sldMk cId="4010698913" sldId="282"/>
        </pc:sldMkLst>
      </pc:sldChg>
      <pc:sldChg chg="add del">
        <pc:chgData name="John Barker" userId="6397d8ca-06b2-4c5c-a942-37c29b33d7be" providerId="ADAL" clId="{132166B5-654C-455B-8C44-E2C432D4DCB7}" dt="2025-04-11T12:00:50.521" v="10"/>
        <pc:sldMkLst>
          <pc:docMk/>
          <pc:sldMk cId="3630629478" sldId="292"/>
        </pc:sldMkLst>
      </pc:sldChg>
      <pc:sldChg chg="del">
        <pc:chgData name="John Barker" userId="6397d8ca-06b2-4c5c-a942-37c29b33d7be" providerId="ADAL" clId="{132166B5-654C-455B-8C44-E2C432D4DCB7}" dt="2025-04-11T12:02:44.605" v="11" actId="47"/>
        <pc:sldMkLst>
          <pc:docMk/>
          <pc:sldMk cId="3527743827" sldId="293"/>
        </pc:sldMkLst>
      </pc:sldChg>
      <pc:sldChg chg="add del">
        <pc:chgData name="John Barker" userId="6397d8ca-06b2-4c5c-a942-37c29b33d7be" providerId="ADAL" clId="{132166B5-654C-455B-8C44-E2C432D4DCB7}" dt="2025-04-11T12:00:50.521" v="10"/>
        <pc:sldMkLst>
          <pc:docMk/>
          <pc:sldMk cId="3687062986" sldId="294"/>
        </pc:sldMkLst>
      </pc:sldChg>
      <pc:sldChg chg="add del">
        <pc:chgData name="John Barker" userId="6397d8ca-06b2-4c5c-a942-37c29b33d7be" providerId="ADAL" clId="{132166B5-654C-455B-8C44-E2C432D4DCB7}" dt="2025-04-11T12:00:50.521" v="10"/>
        <pc:sldMkLst>
          <pc:docMk/>
          <pc:sldMk cId="3523420721" sldId="298"/>
        </pc:sldMkLst>
      </pc:sldChg>
      <pc:sldChg chg="add del">
        <pc:chgData name="John Barker" userId="6397d8ca-06b2-4c5c-a942-37c29b33d7be" providerId="ADAL" clId="{132166B5-654C-455B-8C44-E2C432D4DCB7}" dt="2025-04-11T12:00:50.521" v="10"/>
        <pc:sldMkLst>
          <pc:docMk/>
          <pc:sldMk cId="1963736860" sldId="299"/>
        </pc:sldMkLst>
      </pc:sldChg>
      <pc:sldChg chg="addSp delSp modSp del mod">
        <pc:chgData name="John Barker" userId="6397d8ca-06b2-4c5c-a942-37c29b33d7be" providerId="ADAL" clId="{132166B5-654C-455B-8C44-E2C432D4DCB7}" dt="2025-04-11T12:00:15.547" v="2" actId="47"/>
        <pc:sldMkLst>
          <pc:docMk/>
          <pc:sldMk cId="3943039802" sldId="300"/>
        </pc:sldMkLst>
        <pc:picChg chg="add mod">
          <ac:chgData name="John Barker" userId="6397d8ca-06b2-4c5c-a942-37c29b33d7be" providerId="ADAL" clId="{132166B5-654C-455B-8C44-E2C432D4DCB7}" dt="2025-04-11T11:58:40.411" v="1"/>
          <ac:picMkLst>
            <pc:docMk/>
            <pc:sldMk cId="3943039802" sldId="300"/>
            <ac:picMk id="3" creationId="{05BCE447-382D-FA27-9651-0A402244D495}"/>
          </ac:picMkLst>
        </pc:picChg>
        <pc:picChg chg="del">
          <ac:chgData name="John Barker" userId="6397d8ca-06b2-4c5c-a942-37c29b33d7be" providerId="ADAL" clId="{132166B5-654C-455B-8C44-E2C432D4DCB7}" dt="2025-04-11T11:58:34.363" v="0" actId="478"/>
          <ac:picMkLst>
            <pc:docMk/>
            <pc:sldMk cId="3943039802" sldId="300"/>
            <ac:picMk id="7" creationId="{00000000-0000-0000-0000-000000000000}"/>
          </ac:picMkLst>
        </pc:picChg>
      </pc:sldChg>
      <pc:sldChg chg="add">
        <pc:chgData name="John Barker" userId="6397d8ca-06b2-4c5c-a942-37c29b33d7be" providerId="ADAL" clId="{132166B5-654C-455B-8C44-E2C432D4DCB7}" dt="2025-04-11T12:00:50.521" v="10"/>
        <pc:sldMkLst>
          <pc:docMk/>
          <pc:sldMk cId="2442463702" sldId="301"/>
        </pc:sldMkLst>
      </pc:sldChg>
      <pc:sldChg chg="del">
        <pc:chgData name="John Barker" userId="6397d8ca-06b2-4c5c-a942-37c29b33d7be" providerId="ADAL" clId="{132166B5-654C-455B-8C44-E2C432D4DCB7}" dt="2025-04-11T12:00:20.637" v="7" actId="47"/>
        <pc:sldMkLst>
          <pc:docMk/>
          <pc:sldMk cId="3638144937" sldId="301"/>
        </pc:sldMkLst>
      </pc:sldChg>
      <pc:sldChg chg="add">
        <pc:chgData name="John Barker" userId="6397d8ca-06b2-4c5c-a942-37c29b33d7be" providerId="ADAL" clId="{132166B5-654C-455B-8C44-E2C432D4DCB7}" dt="2025-04-11T12:00:50.521" v="10"/>
        <pc:sldMkLst>
          <pc:docMk/>
          <pc:sldMk cId="3638144937" sldId="302"/>
        </pc:sldMkLst>
      </pc:sldChg>
      <pc:sldChg chg="add">
        <pc:chgData name="John Barker" userId="6397d8ca-06b2-4c5c-a942-37c29b33d7be" providerId="ADAL" clId="{132166B5-654C-455B-8C44-E2C432D4DCB7}" dt="2025-04-11T12:00:50.521" v="10"/>
        <pc:sldMkLst>
          <pc:docMk/>
          <pc:sldMk cId="518413323" sldId="30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C0DC90-E10B-4BBE-AA1E-49D74F17D879}" type="datetimeFigureOut">
              <a:rPr lang="en-GB" smtClean="0"/>
              <a:t>11/04/2025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EBC806-5CCF-4A13-A87B-FA96B6FDB0C7}" type="slidenum">
              <a:rPr lang="en-GB" smtClean="0"/>
              <a:t>‹#›</a:t>
            </a:fld>
            <a:endParaRPr lang="en-GB"/>
          </a:p>
        </p:txBody>
      </p:sp>
    </p:spTree>
    <p:extLst>
      <p:ext uri="{BB962C8B-B14F-4D97-AF65-F5344CB8AC3E}">
        <p14:creationId xmlns:p14="http://schemas.microsoft.com/office/powerpoint/2010/main" val="420401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1751267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4038645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73268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1829360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767589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2331632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440517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559768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038691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2715773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2632283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B5AFD8-3085-2349-303A-357B64BDE980}"/>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0780" cy="6858000"/>
          </a:xfrm>
          <a:prstGeom prst="rect">
            <a:avLst/>
          </a:prstGeom>
        </p:spPr>
      </p:pic>
    </p:spTree>
    <p:extLst>
      <p:ext uri="{BB962C8B-B14F-4D97-AF65-F5344CB8AC3E}">
        <p14:creationId xmlns:p14="http://schemas.microsoft.com/office/powerpoint/2010/main" val="23057782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2.jp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4.png"/><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1869" r="11716"/>
          <a:stretch/>
        </p:blipFill>
        <p:spPr>
          <a:xfrm>
            <a:off x="4138784" y="5164958"/>
            <a:ext cx="1050059" cy="1374141"/>
          </a:xfrm>
          <a:prstGeom prst="rect">
            <a:avLst/>
          </a:prstGeom>
        </p:spPr>
      </p:pic>
      <p:pic>
        <p:nvPicPr>
          <p:cNvPr id="2" name="Picture 1">
            <a:extLst>
              <a:ext uri="{FF2B5EF4-FFF2-40B4-BE49-F238E27FC236}">
                <a16:creationId xmlns:a16="http://schemas.microsoft.com/office/drawing/2014/main" id="{45548C9D-268B-8333-DAB3-774B73C964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9295" y="3932072"/>
            <a:ext cx="1305407" cy="1232886"/>
          </a:xfrm>
          <a:prstGeom prst="rect">
            <a:avLst/>
          </a:prstGeom>
        </p:spPr>
      </p:pic>
      <p:pic>
        <p:nvPicPr>
          <p:cNvPr id="3" name="Picture 2">
            <a:extLst>
              <a:ext uri="{FF2B5EF4-FFF2-40B4-BE49-F238E27FC236}">
                <a16:creationId xmlns:a16="http://schemas.microsoft.com/office/drawing/2014/main" id="{667B08ED-B664-7C9F-E470-A3CFEC9D9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3004" y="1830832"/>
            <a:ext cx="6032888" cy="1776344"/>
          </a:xfrm>
          <a:prstGeom prst="rect">
            <a:avLst/>
          </a:prstGeom>
        </p:spPr>
      </p:pic>
    </p:spTree>
    <p:extLst>
      <p:ext uri="{BB962C8B-B14F-4D97-AF65-F5344CB8AC3E}">
        <p14:creationId xmlns:p14="http://schemas.microsoft.com/office/powerpoint/2010/main" val="2442463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 y="2215845"/>
            <a:ext cx="4885764" cy="4093428"/>
          </a:xfrm>
          <a:prstGeom prst="rect">
            <a:avLst/>
          </a:prstGeom>
          <a:noFill/>
        </p:spPr>
        <p:txBody>
          <a:bodyPr wrap="square" rtlCol="0">
            <a:spAutoFit/>
          </a:bodyPr>
          <a:lstStyle/>
          <a:p>
            <a:r>
              <a:rPr lang="en-US" sz="2000" dirty="0"/>
              <a:t>All the high-performance quality and </a:t>
            </a:r>
            <a:r>
              <a:rPr lang="en-GB" sz="2000" dirty="0"/>
              <a:t>extreme durability of ‘standard’ polycarbonate.</a:t>
            </a:r>
          </a:p>
          <a:p>
            <a:endParaRPr lang="en-GB" sz="1000" dirty="0"/>
          </a:p>
          <a:p>
            <a:r>
              <a:rPr lang="en-US" sz="2000" dirty="0"/>
              <a:t>But, by switching from fossil-based PC resins to resins produced from </a:t>
            </a:r>
            <a:r>
              <a:rPr lang="en-GB" sz="2000" dirty="0"/>
              <a:t>89% bio-circular material, such as </a:t>
            </a:r>
            <a:r>
              <a:rPr lang="en-US" sz="2000" dirty="0"/>
              <a:t>used cooking oil, we have developed a polycarbonate that has a dramatically reduced impact on the environment.</a:t>
            </a:r>
          </a:p>
          <a:p>
            <a:endParaRPr lang="en-US" sz="1000" dirty="0"/>
          </a:p>
          <a:p>
            <a:r>
              <a:rPr lang="en-US" sz="2000" dirty="0"/>
              <a:t>By using 100% renewable energy in </a:t>
            </a:r>
            <a:r>
              <a:rPr lang="en-GB" sz="2000" dirty="0"/>
              <a:t>the bio-resin production it is now climate neutral with </a:t>
            </a:r>
            <a:r>
              <a:rPr lang="en-US" sz="2000" dirty="0"/>
              <a:t>a 97% reduction in carbon footprint.</a:t>
            </a:r>
            <a:endParaRPr lang="en-GB" sz="2000" dirty="0"/>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1869" r="11716"/>
          <a:stretch/>
        </p:blipFill>
        <p:spPr>
          <a:xfrm>
            <a:off x="6822217" y="742441"/>
            <a:ext cx="711905" cy="931622"/>
          </a:xfrm>
          <a:prstGeom prst="rect">
            <a:avLst/>
          </a:prstGeom>
        </p:spPr>
      </p:pic>
      <p:pic>
        <p:nvPicPr>
          <p:cNvPr id="2" name="Picture 1">
            <a:extLst>
              <a:ext uri="{FF2B5EF4-FFF2-40B4-BE49-F238E27FC236}">
                <a16:creationId xmlns:a16="http://schemas.microsoft.com/office/drawing/2014/main" id="{EB6CD5DB-7BD4-6EE0-0D11-92D683C741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0906" y="766214"/>
            <a:ext cx="936079" cy="884076"/>
          </a:xfrm>
          <a:prstGeom prst="rect">
            <a:avLst/>
          </a:prstGeom>
        </p:spPr>
      </p:pic>
      <p:pic>
        <p:nvPicPr>
          <p:cNvPr id="3" name="Picture 2">
            <a:extLst>
              <a:ext uri="{FF2B5EF4-FFF2-40B4-BE49-F238E27FC236}">
                <a16:creationId xmlns:a16="http://schemas.microsoft.com/office/drawing/2014/main" id="{D5AA47D1-8084-7DDB-DAE1-DE1EAD7D6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42441"/>
            <a:ext cx="4567096" cy="1344751"/>
          </a:xfrm>
          <a:prstGeom prst="rect">
            <a:avLst/>
          </a:prstGeom>
        </p:spPr>
      </p:pic>
      <p:pic>
        <p:nvPicPr>
          <p:cNvPr id="5" name="Picture 4">
            <a:extLst>
              <a:ext uri="{FF2B5EF4-FFF2-40B4-BE49-F238E27FC236}">
                <a16:creationId xmlns:a16="http://schemas.microsoft.com/office/drawing/2014/main" id="{0301A0D7-E65D-EEF4-333C-5E2D86BF4F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1784" y="1674063"/>
            <a:ext cx="2651182" cy="2651182"/>
          </a:xfrm>
          <a:prstGeom prst="rect">
            <a:avLst/>
          </a:prstGeom>
        </p:spPr>
      </p:pic>
      <p:pic>
        <p:nvPicPr>
          <p:cNvPr id="7" name="Picture 6">
            <a:extLst>
              <a:ext uri="{FF2B5EF4-FFF2-40B4-BE49-F238E27FC236}">
                <a16:creationId xmlns:a16="http://schemas.microsoft.com/office/drawing/2014/main" id="{0C01D077-A5E8-1F5D-9547-81F3C279D7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52329" y="4404041"/>
            <a:ext cx="2680637" cy="2453959"/>
          </a:xfrm>
          <a:prstGeom prst="rect">
            <a:avLst/>
          </a:prstGeom>
        </p:spPr>
      </p:pic>
    </p:spTree>
    <p:extLst>
      <p:ext uri="{BB962C8B-B14F-4D97-AF65-F5344CB8AC3E}">
        <p14:creationId xmlns:p14="http://schemas.microsoft.com/office/powerpoint/2010/main" val="1354696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50784"/>
            <a:ext cx="9036498" cy="4832092"/>
          </a:xfrm>
          <a:prstGeom prst="rect">
            <a:avLst/>
          </a:prstGeom>
          <a:noFill/>
        </p:spPr>
        <p:txBody>
          <a:bodyPr wrap="square" rtlCol="0">
            <a:spAutoFit/>
          </a:bodyPr>
          <a:lstStyle/>
          <a:p>
            <a:r>
              <a:rPr lang="en-US" sz="1600" b="1" dirty="0"/>
              <a:t>All the benefits of Floortex Original Polycarbonate but with added eco-friendly features</a:t>
            </a:r>
          </a:p>
          <a:p>
            <a:endParaRPr lang="en-US" sz="1600" b="1" dirty="0">
              <a:latin typeface="Helvetica45-Light" pitchFamily="34" charset="0"/>
            </a:endParaRPr>
          </a:p>
          <a:p>
            <a:r>
              <a:rPr lang="en-US" sz="1600" b="1" dirty="0">
                <a:latin typeface="Helvetica45-Light" pitchFamily="34" charset="0"/>
              </a:rPr>
              <a:t>Floortex Original Polycarbonate Features &amp; Benefits</a:t>
            </a:r>
          </a:p>
          <a:p>
            <a:pPr>
              <a:buFont typeface="Arial" pitchFamily="34" charset="0"/>
              <a:buChar char="•"/>
            </a:pPr>
            <a:r>
              <a:rPr lang="en-GB" sz="1600" dirty="0"/>
              <a:t> The ultimate in quality and durability for protecting home and office flooring.</a:t>
            </a:r>
          </a:p>
          <a:p>
            <a:pPr>
              <a:buFont typeface="Arial" pitchFamily="34" charset="0"/>
              <a:buChar char="•"/>
            </a:pPr>
            <a:r>
              <a:rPr lang="en-GB" sz="1600" dirty="0"/>
              <a:t> Twice the impact strength of PVC with a rigid easy glide surface for maximum ergonomic performance.</a:t>
            </a:r>
          </a:p>
          <a:p>
            <a:pPr>
              <a:buFont typeface="Arial" pitchFamily="34" charset="0"/>
              <a:buChar char="•"/>
            </a:pPr>
            <a:r>
              <a:rPr lang="en-GB" sz="1600" dirty="0"/>
              <a:t> Polycarbonate does not curl, crack, discolour or smell.</a:t>
            </a:r>
          </a:p>
          <a:p>
            <a:pPr>
              <a:buFont typeface="Arial" pitchFamily="34" charset="0"/>
              <a:buChar char="•"/>
            </a:pPr>
            <a:r>
              <a:rPr lang="en-GB" sz="1600" dirty="0"/>
              <a:t> Odourless and completely free of any toxic chemicals with minimal gas emissions.</a:t>
            </a:r>
          </a:p>
          <a:p>
            <a:pPr>
              <a:buFont typeface="Arial" pitchFamily="34" charset="0"/>
              <a:buChar char="•"/>
            </a:pPr>
            <a:r>
              <a:rPr lang="en-GB" sz="1600" dirty="0"/>
              <a:t> Compatible with underfloor heating systems.</a:t>
            </a:r>
          </a:p>
          <a:p>
            <a:pPr>
              <a:buFont typeface="Arial" pitchFamily="34" charset="0"/>
              <a:buChar char="•"/>
            </a:pPr>
            <a:r>
              <a:rPr lang="en-GB" sz="1600" dirty="0"/>
              <a:t> Smooth back mats will not adversely affect polished or varnished wooden floors.</a:t>
            </a:r>
          </a:p>
          <a:p>
            <a:pPr>
              <a:buFont typeface="Arial" pitchFamily="34" charset="0"/>
              <a:buChar char="•"/>
            </a:pPr>
            <a:r>
              <a:rPr lang="en-GB" sz="1600" dirty="0"/>
              <a:t> 100% recyclable.</a:t>
            </a:r>
          </a:p>
          <a:p>
            <a:pPr>
              <a:buFont typeface="Arial" pitchFamily="34" charset="0"/>
              <a:buChar char="•"/>
            </a:pPr>
            <a:r>
              <a:rPr lang="en-GB" sz="1600" dirty="0"/>
              <a:t> Smooth back for hard floors.</a:t>
            </a:r>
          </a:p>
          <a:p>
            <a:pPr>
              <a:buFont typeface="Arial" pitchFamily="34" charset="0"/>
              <a:buChar char="•"/>
            </a:pPr>
            <a:r>
              <a:rPr lang="en-GB" sz="1600" dirty="0"/>
              <a:t> Gripper back available for carpets of low to medium pile (12mm or less) </a:t>
            </a:r>
          </a:p>
          <a:p>
            <a:pPr>
              <a:buFont typeface="Arial" pitchFamily="34" charset="0"/>
              <a:buChar char="•"/>
            </a:pPr>
            <a:r>
              <a:rPr lang="en-US" sz="1600" b="1" dirty="0"/>
              <a:t> Greenguard Gold Certified</a:t>
            </a:r>
            <a:endParaRPr lang="en-GB" sz="1600" b="1" dirty="0"/>
          </a:p>
          <a:p>
            <a:pPr>
              <a:buFont typeface="Arial" pitchFamily="34" charset="0"/>
              <a:buChar char="•"/>
            </a:pPr>
            <a:r>
              <a:rPr lang="en-GB" sz="1600" b="1" dirty="0"/>
              <a:t> Limited 40 Year Warranty</a:t>
            </a:r>
          </a:p>
          <a:p>
            <a:endParaRPr lang="en-US" sz="1600" b="1" dirty="0">
              <a:latin typeface="Helvetica45-Light" pitchFamily="34" charset="0"/>
            </a:endParaRPr>
          </a:p>
          <a:p>
            <a:r>
              <a:rPr lang="en-US" sz="1600" b="1" dirty="0">
                <a:solidFill>
                  <a:srgbClr val="00CC00"/>
                </a:solidFill>
                <a:latin typeface="Helvetica45-Light" pitchFamily="34" charset="0"/>
              </a:rPr>
              <a:t>Added Ecotex® BioPlus Eco-Friendly Features</a:t>
            </a:r>
          </a:p>
          <a:p>
            <a:pPr marL="285750" indent="-285750">
              <a:buFont typeface="Wingdings" panose="05000000000000000000" pitchFamily="2" charset="2"/>
              <a:buChar char="§"/>
            </a:pPr>
            <a:r>
              <a:rPr lang="en-GB" sz="1600" b="1" dirty="0">
                <a:effectLst/>
                <a:ea typeface="Calibri" panose="020F0502020204030204" pitchFamily="34" charset="0"/>
                <a:cs typeface="Times New Roman" panose="02020603050405020304" pitchFamily="18" charset="0"/>
              </a:rPr>
              <a:t>The World’s first polycarbonate chair mats produced using 100% renewable energy</a:t>
            </a:r>
            <a:endParaRPr lang="en-US" sz="1600" dirty="0"/>
          </a:p>
          <a:p>
            <a:pPr marL="285750" indent="-285750">
              <a:buFont typeface="Wingdings" panose="05000000000000000000" pitchFamily="2" charset="2"/>
              <a:buChar char="§"/>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Manufactured containing 89% sustainable non-fossil based material.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ISCC certified to have a 97% reduction in carbon footprint.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1869" r="11716"/>
          <a:stretch/>
        </p:blipFill>
        <p:spPr>
          <a:xfrm>
            <a:off x="7003042" y="750425"/>
            <a:ext cx="840847" cy="1100359"/>
          </a:xfrm>
          <a:prstGeom prst="rect">
            <a:avLst/>
          </a:prstGeom>
        </p:spPr>
      </p:pic>
      <p:pic>
        <p:nvPicPr>
          <p:cNvPr id="4" name="Picture 3">
            <a:extLst>
              <a:ext uri="{FF2B5EF4-FFF2-40B4-BE49-F238E27FC236}">
                <a16:creationId xmlns:a16="http://schemas.microsoft.com/office/drawing/2014/main" id="{B781B57B-CB39-D1F2-4F63-E68CF51F20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5654" y="5464152"/>
            <a:ext cx="1195970" cy="1129529"/>
          </a:xfrm>
          <a:prstGeom prst="rect">
            <a:avLst/>
          </a:prstGeom>
        </p:spPr>
      </p:pic>
      <p:sp>
        <p:nvSpPr>
          <p:cNvPr id="9" name="Rectangle 2">
            <a:extLst>
              <a:ext uri="{FF2B5EF4-FFF2-40B4-BE49-F238E27FC236}">
                <a16:creationId xmlns:a16="http://schemas.microsoft.com/office/drawing/2014/main" id="{BD002E9C-C849-E8FA-050E-ACCEA721633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3">
            <a:extLst>
              <a:ext uri="{FF2B5EF4-FFF2-40B4-BE49-F238E27FC236}">
                <a16:creationId xmlns:a16="http://schemas.microsoft.com/office/drawing/2014/main" id="{825BF122-092A-E2F6-C98C-D3B94CB4C8F0}"/>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7617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The World’s first polycarbonate chair mats produced using 100% renewable energy</a:t>
            </a:r>
            <a:endParaRPr kumimoji="0" lang="en-GB"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pic>
        <p:nvPicPr>
          <p:cNvPr id="3" name="Picture 2" descr="40yr-Warranty.jpg">
            <a:extLst>
              <a:ext uri="{FF2B5EF4-FFF2-40B4-BE49-F238E27FC236}">
                <a16:creationId xmlns:a16="http://schemas.microsoft.com/office/drawing/2014/main" id="{F1F660D1-A10C-DC74-4269-4DE1289AE574}"/>
              </a:ext>
            </a:extLst>
          </p:cNvPr>
          <p:cNvPicPr>
            <a:picLocks noChangeAspect="1"/>
          </p:cNvPicPr>
          <p:nvPr/>
        </p:nvPicPr>
        <p:blipFill>
          <a:blip r:embed="rId4" cstate="print"/>
          <a:stretch>
            <a:fillRect/>
          </a:stretch>
        </p:blipFill>
        <p:spPr>
          <a:xfrm>
            <a:off x="7952457" y="791158"/>
            <a:ext cx="1084041" cy="1084041"/>
          </a:xfrm>
          <a:prstGeom prst="rect">
            <a:avLst/>
          </a:prstGeom>
        </p:spPr>
      </p:pic>
      <p:pic>
        <p:nvPicPr>
          <p:cNvPr id="7" name="Picture 6">
            <a:extLst>
              <a:ext uri="{FF2B5EF4-FFF2-40B4-BE49-F238E27FC236}">
                <a16:creationId xmlns:a16="http://schemas.microsoft.com/office/drawing/2014/main" id="{8CD4D193-8545-22D5-29CE-6EF0332B6E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699506"/>
            <a:ext cx="4049509" cy="1192351"/>
          </a:xfrm>
          <a:prstGeom prst="rect">
            <a:avLst/>
          </a:prstGeom>
        </p:spPr>
      </p:pic>
    </p:spTree>
    <p:extLst>
      <p:ext uri="{BB962C8B-B14F-4D97-AF65-F5344CB8AC3E}">
        <p14:creationId xmlns:p14="http://schemas.microsoft.com/office/powerpoint/2010/main" val="3523420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7888" y="5513832"/>
            <a:ext cx="1267968" cy="1267968"/>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4536" y="5513832"/>
            <a:ext cx="1267968" cy="1267968"/>
          </a:xfrm>
          <a:prstGeom prst="rect">
            <a:avLst/>
          </a:prstGeom>
        </p:spPr>
      </p:pic>
      <p:sp>
        <p:nvSpPr>
          <p:cNvPr id="8" name="TextBox 7"/>
          <p:cNvSpPr txBox="1"/>
          <p:nvPr/>
        </p:nvSpPr>
        <p:spPr>
          <a:xfrm>
            <a:off x="-88392" y="5144500"/>
            <a:ext cx="4733544" cy="369332"/>
          </a:xfrm>
          <a:prstGeom prst="rect">
            <a:avLst/>
          </a:prstGeom>
          <a:noFill/>
        </p:spPr>
        <p:txBody>
          <a:bodyPr wrap="square" rtlCol="0">
            <a:spAutoFit/>
          </a:bodyPr>
          <a:lstStyle/>
          <a:p>
            <a:pPr algn="ctr"/>
            <a:r>
              <a:rPr lang="en-US" dirty="0"/>
              <a:t>Hard Floor &amp; Low/Medium Pile Carpet Formats</a:t>
            </a:r>
            <a:endParaRPr lang="en-GB" dirty="0"/>
          </a:p>
        </p:txBody>
      </p:sp>
      <p:pic>
        <p:nvPicPr>
          <p:cNvPr id="4" name="Picture 3">
            <a:extLst>
              <a:ext uri="{FF2B5EF4-FFF2-40B4-BE49-F238E27FC236}">
                <a16:creationId xmlns:a16="http://schemas.microsoft.com/office/drawing/2014/main" id="{02D63063-2C5E-6825-EF14-3CFFF7673C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5151" y="2154763"/>
            <a:ext cx="4416365" cy="4416365"/>
          </a:xfrm>
          <a:prstGeom prst="rect">
            <a:avLst/>
          </a:prstGeom>
        </p:spPr>
      </p:pic>
      <p:pic>
        <p:nvPicPr>
          <p:cNvPr id="11" name="Picture 10">
            <a:extLst>
              <a:ext uri="{FF2B5EF4-FFF2-40B4-BE49-F238E27FC236}">
                <a16:creationId xmlns:a16="http://schemas.microsoft.com/office/drawing/2014/main" id="{707B0C70-64A9-CE72-90B4-68C29796B4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112" y="865101"/>
            <a:ext cx="4199958" cy="4199958"/>
          </a:xfrm>
          <a:prstGeom prst="rect">
            <a:avLst/>
          </a:prstGeom>
        </p:spPr>
      </p:pic>
      <p:pic>
        <p:nvPicPr>
          <p:cNvPr id="2" name="Picture 1">
            <a:extLst>
              <a:ext uri="{FF2B5EF4-FFF2-40B4-BE49-F238E27FC236}">
                <a16:creationId xmlns:a16="http://schemas.microsoft.com/office/drawing/2014/main" id="{F4CDC367-A327-3A81-147B-2F0A48FE30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33365" y="865101"/>
            <a:ext cx="4049509" cy="1192351"/>
          </a:xfrm>
          <a:prstGeom prst="rect">
            <a:avLst/>
          </a:prstGeom>
        </p:spPr>
      </p:pic>
    </p:spTree>
    <p:extLst>
      <p:ext uri="{BB962C8B-B14F-4D97-AF65-F5344CB8AC3E}">
        <p14:creationId xmlns:p14="http://schemas.microsoft.com/office/powerpoint/2010/main" val="3638144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l="11869" r="11716"/>
          <a:stretch/>
        </p:blipFill>
        <p:spPr>
          <a:xfrm>
            <a:off x="604927" y="1864804"/>
            <a:ext cx="1060986" cy="1388440"/>
          </a:xfrm>
          <a:prstGeom prst="rect">
            <a:avLst/>
          </a:prstGeom>
        </p:spPr>
      </p:pic>
      <p:pic>
        <p:nvPicPr>
          <p:cNvPr id="9" name="Picture 8" descr="40yr-Warranty.jpg"/>
          <p:cNvPicPr>
            <a:picLocks noChangeAspect="1"/>
          </p:cNvPicPr>
          <p:nvPr/>
        </p:nvPicPr>
        <p:blipFill>
          <a:blip r:embed="rId3" cstate="print"/>
          <a:stretch>
            <a:fillRect/>
          </a:stretch>
        </p:blipFill>
        <p:spPr>
          <a:xfrm>
            <a:off x="1870325" y="1864804"/>
            <a:ext cx="1412371" cy="1412371"/>
          </a:xfrm>
          <a:prstGeom prst="rect">
            <a:avLst/>
          </a:prstGeom>
        </p:spPr>
      </p:pic>
      <p:sp>
        <p:nvSpPr>
          <p:cNvPr id="12" name="Rectangle 11"/>
          <p:cNvSpPr/>
          <p:nvPr/>
        </p:nvSpPr>
        <p:spPr>
          <a:xfrm>
            <a:off x="139634" y="6273225"/>
            <a:ext cx="8864731" cy="523220"/>
          </a:xfrm>
          <a:prstGeom prst="rect">
            <a:avLst/>
          </a:prstGeom>
        </p:spPr>
        <p:txBody>
          <a:bodyPr wrap="square">
            <a:spAutoFit/>
          </a:bodyPr>
          <a:lstStyle/>
          <a:p>
            <a:r>
              <a:rPr lang="en-US" sz="1400" dirty="0">
                <a:solidFill>
                  <a:srgbClr val="000000"/>
                </a:solidFill>
                <a:latin typeface="Calibri" panose="020F0502020204030204" pitchFamily="34" charset="0"/>
              </a:rPr>
              <a:t>Available in bulk or packed format options. Add code pre-fixes as below for the option required; </a:t>
            </a:r>
          </a:p>
          <a:p>
            <a:r>
              <a:rPr lang="en-US" sz="1400" dirty="0">
                <a:solidFill>
                  <a:srgbClr val="000000"/>
                </a:solidFill>
                <a:latin typeface="Calibri" panose="020F0502020204030204" pitchFamily="34" charset="0"/>
              </a:rPr>
              <a:t>UB - Bulk, UC - Packed Flat, UR - Packed Rolled</a:t>
            </a:r>
            <a:endParaRPr lang="en-GB" dirty="0">
              <a:solidFill>
                <a:srgbClr val="000000"/>
              </a:solidFill>
              <a:latin typeface="Calibri" panose="020F0502020204030204" pitchFamily="34" charset="0"/>
            </a:endParaRPr>
          </a:p>
        </p:txBody>
      </p:sp>
      <p:graphicFrame>
        <p:nvGraphicFramePr>
          <p:cNvPr id="13" name="Table 12"/>
          <p:cNvGraphicFramePr>
            <a:graphicFrameLocks noGrp="1"/>
          </p:cNvGraphicFramePr>
          <p:nvPr/>
        </p:nvGraphicFramePr>
        <p:xfrm>
          <a:off x="1665913" y="3342258"/>
          <a:ext cx="5981700" cy="2806574"/>
        </p:xfrm>
        <a:graphic>
          <a:graphicData uri="http://schemas.openxmlformats.org/drawingml/2006/table">
            <a:tbl>
              <a:tblPr/>
              <a:tblGrid>
                <a:gridCol w="1054100">
                  <a:extLst>
                    <a:ext uri="{9D8B030D-6E8A-4147-A177-3AD203B41FA5}">
                      <a16:colId xmlns:a16="http://schemas.microsoft.com/office/drawing/2014/main" val="20000"/>
                    </a:ext>
                  </a:extLst>
                </a:gridCol>
                <a:gridCol w="1041400">
                  <a:extLst>
                    <a:ext uri="{9D8B030D-6E8A-4147-A177-3AD203B41FA5}">
                      <a16:colId xmlns:a16="http://schemas.microsoft.com/office/drawing/2014/main" val="20001"/>
                    </a:ext>
                  </a:extLst>
                </a:gridCol>
                <a:gridCol w="787400">
                  <a:extLst>
                    <a:ext uri="{9D8B030D-6E8A-4147-A177-3AD203B41FA5}">
                      <a16:colId xmlns:a16="http://schemas.microsoft.com/office/drawing/2014/main" val="20002"/>
                    </a:ext>
                  </a:extLst>
                </a:gridCol>
                <a:gridCol w="698500">
                  <a:extLst>
                    <a:ext uri="{9D8B030D-6E8A-4147-A177-3AD203B41FA5}">
                      <a16:colId xmlns:a16="http://schemas.microsoft.com/office/drawing/2014/main" val="20003"/>
                    </a:ext>
                  </a:extLst>
                </a:gridCol>
                <a:gridCol w="977900">
                  <a:extLst>
                    <a:ext uri="{9D8B030D-6E8A-4147-A177-3AD203B41FA5}">
                      <a16:colId xmlns:a16="http://schemas.microsoft.com/office/drawing/2014/main" val="20004"/>
                    </a:ext>
                  </a:extLst>
                </a:gridCol>
                <a:gridCol w="711200">
                  <a:extLst>
                    <a:ext uri="{9D8B030D-6E8A-4147-A177-3AD203B41FA5}">
                      <a16:colId xmlns:a16="http://schemas.microsoft.com/office/drawing/2014/main" val="20005"/>
                    </a:ext>
                  </a:extLst>
                </a:gridCol>
                <a:gridCol w="711200">
                  <a:extLst>
                    <a:ext uri="{9D8B030D-6E8A-4147-A177-3AD203B41FA5}">
                      <a16:colId xmlns:a16="http://schemas.microsoft.com/office/drawing/2014/main" val="20006"/>
                    </a:ext>
                  </a:extLst>
                </a:gridCol>
              </a:tblGrid>
              <a:tr h="358140">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Item Ref</a:t>
                      </a:r>
                      <a:endParaRPr lang="en-US" sz="1000" kern="1400" dirty="0">
                        <a:ln>
                          <a:noFill/>
                        </a:ln>
                        <a:solidFill>
                          <a:srgbClr val="000000"/>
                        </a:solidFill>
                        <a:effectLst/>
                        <a:latin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Dimensions</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Shape</a:t>
                      </a:r>
                      <a:endParaRPr lang="en-US" sz="1000" kern="1400" dirty="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Pack Size</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dirty="0" err="1">
                          <a:ln>
                            <a:noFill/>
                          </a:ln>
                          <a:solidFill>
                            <a:srgbClr val="000000"/>
                          </a:solidFill>
                          <a:effectLst/>
                          <a:latin typeface="Calibri" panose="020F0502020204030204" pitchFamily="34" charset="0"/>
                        </a:rPr>
                        <a:t>Colour</a:t>
                      </a:r>
                      <a:endParaRPr lang="en-US" sz="1000" kern="1400" dirty="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List Price £GBP</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List  Price £ GBP</a:t>
                      </a:r>
                      <a:endParaRPr lang="en-US" sz="1000" kern="1400" dirty="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0000"/>
                  </a:ext>
                </a:extLst>
              </a:tr>
              <a:tr h="190500">
                <a:tc gridSpan="7">
                  <a:txBody>
                    <a:bodyPr/>
                    <a:lstStyle/>
                    <a:p>
                      <a:pPr marR="0" indent="0" algn="l" rtl="0">
                        <a:spcBef>
                          <a:spcPts val="0"/>
                        </a:spcBef>
                        <a:spcAft>
                          <a:spcPts val="1400"/>
                        </a:spcAft>
                      </a:pPr>
                      <a:r>
                        <a:rPr lang="en-US" sz="1000" b="1" kern="1400">
                          <a:ln>
                            <a:noFill/>
                          </a:ln>
                          <a:solidFill>
                            <a:srgbClr val="FFFFFF"/>
                          </a:solidFill>
                          <a:effectLst/>
                          <a:latin typeface="Calibri" panose="020F0502020204030204" pitchFamily="34" charset="0"/>
                        </a:rPr>
                        <a:t>Marlon BioPlus - Bio Based Polycarbonate - Smooth Back for Hard Floors</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235"/>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1"/>
                  </a:ext>
                </a:extLst>
              </a:tr>
              <a:tr h="189573">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CMFLBS0001</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75 x 118.5cm</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£68.17</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£68.17</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6398">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CMFLBS0002</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89 x 119cm</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£88.14</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£88.14</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6398">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CMFLBS0003</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115 x 134cm</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£115.72</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£115.72</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90500">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CMFLBS0004</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116 x 150cm</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£134.03</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£134.03</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90500">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 </a:t>
                      </a:r>
                      <a:endParaRPr lang="en-US" sz="1000" kern="1400">
                        <a:ln>
                          <a:noFill/>
                        </a:ln>
                        <a:solidFill>
                          <a:srgbClr val="000000"/>
                        </a:solidFill>
                        <a:effectLst/>
                        <a:latin typeface="Times New Roman" panose="02020603050405020304" pitchFamily="18"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Times New Roman" panose="02020603050405020304" pitchFamily="18"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Times New Roman" panose="02020603050405020304" pitchFamily="18"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Times New Roman" panose="02020603050405020304" pitchFamily="18"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Times New Roman" panose="02020603050405020304" pitchFamily="18"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Times New Roman" panose="02020603050405020304" pitchFamily="18"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Times New Roman" panose="02020603050405020304" pitchFamily="18"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8140">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Item Ref</a:t>
                      </a:r>
                      <a:endParaRPr lang="en-US" sz="1000" kern="1400">
                        <a:ln>
                          <a:noFill/>
                        </a:ln>
                        <a:solidFill>
                          <a:srgbClr val="000000"/>
                        </a:solidFill>
                        <a:effectLst/>
                        <a:latin typeface="Times New Roman" panose="02020603050405020304" pitchFamily="18" charset="0"/>
                      </a:endParaRPr>
                    </a:p>
                  </a:txBody>
                  <a:tcPr marL="9525" marR="9525" marT="952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Dimensions</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Shape</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Pack Size</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Colour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List Price £GBP</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List  Price £ GBP</a:t>
                      </a:r>
                      <a:endParaRPr lang="en-US" sz="1000" kern="1400" dirty="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0007"/>
                  </a:ext>
                </a:extLst>
              </a:tr>
              <a:tr h="190500">
                <a:tc gridSpan="7">
                  <a:txBody>
                    <a:bodyPr/>
                    <a:lstStyle/>
                    <a:p>
                      <a:pPr marR="0" indent="0" algn="l" rtl="0">
                        <a:spcBef>
                          <a:spcPts val="0"/>
                        </a:spcBef>
                        <a:spcAft>
                          <a:spcPts val="1400"/>
                        </a:spcAft>
                      </a:pPr>
                      <a:r>
                        <a:rPr lang="en-US" sz="1000" b="1" kern="1400">
                          <a:ln>
                            <a:noFill/>
                          </a:ln>
                          <a:solidFill>
                            <a:srgbClr val="FFFFFF"/>
                          </a:solidFill>
                          <a:effectLst/>
                          <a:latin typeface="Calibri" panose="020F0502020204030204" pitchFamily="34" charset="0"/>
                        </a:rPr>
                        <a:t>Marlon BioPlus - Bio Based Polycarbonate - Gripper Back for Low/Medium Pile Carpets up to 12mm</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235"/>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8"/>
                  </a:ext>
                </a:extLst>
              </a:tr>
              <a:tr h="197206">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CMFLBG0001</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75 x 118.5cm</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£81.08</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£81.08</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86398">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CMFLBG0002</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89 x 119cm</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£100.84</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£100.84</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86398">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CMFLBG0003</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115 x 134cm</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£132.36</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£132.36</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95923">
                <a:tc>
                  <a:txBody>
                    <a:bodyPr/>
                    <a:lstStyle/>
                    <a:p>
                      <a:pPr marR="0" indent="0" algn="l" rtl="0">
                        <a:spcBef>
                          <a:spcPts val="0"/>
                        </a:spcBef>
                        <a:spcAft>
                          <a:spcPts val="1400"/>
                        </a:spcAft>
                      </a:pPr>
                      <a:r>
                        <a:rPr lang="en-US" sz="1100" kern="1400">
                          <a:ln>
                            <a:noFill/>
                          </a:ln>
                          <a:solidFill>
                            <a:srgbClr val="000000"/>
                          </a:solidFill>
                          <a:effectLst/>
                          <a:latin typeface="Calibri" panose="020F0502020204030204" pitchFamily="34" charset="0"/>
                        </a:rPr>
                        <a:t>CMFLBG0004</a:t>
                      </a:r>
                      <a:endParaRPr lang="en-US" sz="1000" kern="1400">
                        <a:ln>
                          <a:noFill/>
                        </a:ln>
                        <a:solidFill>
                          <a:srgbClr val="000000"/>
                        </a:solidFill>
                        <a:effectLst/>
                        <a:latin typeface="Times New Roman" panose="02020603050405020304" pitchFamily="18" charset="0"/>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116 x 150cm</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Rectangular</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dirty="0">
                          <a:ln>
                            <a:noFill/>
                          </a:ln>
                          <a:solidFill>
                            <a:srgbClr val="000000"/>
                          </a:solidFill>
                          <a:effectLst/>
                          <a:latin typeface="Calibri" panose="020F0502020204030204" pitchFamily="34" charset="0"/>
                        </a:rPr>
                        <a:t>1</a:t>
                      </a:r>
                      <a:endParaRPr lang="en-US" sz="1000" kern="1400" dirty="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100" kern="1400">
                          <a:ln>
                            <a:noFill/>
                          </a:ln>
                          <a:solidFill>
                            <a:srgbClr val="000000"/>
                          </a:solidFill>
                          <a:effectLst/>
                          <a:latin typeface="Calibri" panose="020F0502020204030204" pitchFamily="34" charset="0"/>
                        </a:rPr>
                        <a:t>Clear</a:t>
                      </a:r>
                      <a:endParaRPr lang="en-US" sz="1000" kern="1400">
                        <a:ln>
                          <a:noFill/>
                        </a:ln>
                        <a:solidFill>
                          <a:srgbClr val="000000"/>
                        </a:solidFill>
                        <a:effectLst/>
                        <a:latin typeface="Times New Roman" panose="02020603050405020304" pitchFamily="18" charset="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a:ln>
                            <a:noFill/>
                          </a:ln>
                          <a:solidFill>
                            <a:srgbClr val="000000"/>
                          </a:solidFill>
                          <a:effectLst/>
                          <a:latin typeface="Calibri" panose="020F0502020204030204" pitchFamily="34" charset="0"/>
                        </a:rPr>
                        <a:t>£153.29</a:t>
                      </a:r>
                      <a:endParaRPr lang="en-US" sz="1000" kern="140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R="0" indent="0" algn="ctr" rtl="0">
                        <a:spcBef>
                          <a:spcPts val="0"/>
                        </a:spcBef>
                        <a:spcAft>
                          <a:spcPts val="1400"/>
                        </a:spcAft>
                      </a:pPr>
                      <a:r>
                        <a:rPr lang="en-US" sz="1000" kern="1400" dirty="0">
                          <a:ln>
                            <a:noFill/>
                          </a:ln>
                          <a:solidFill>
                            <a:srgbClr val="000000"/>
                          </a:solidFill>
                          <a:effectLst/>
                          <a:latin typeface="Calibri" panose="020F0502020204030204" pitchFamily="34" charset="0"/>
                        </a:rPr>
                        <a:t>£153.29</a:t>
                      </a:r>
                      <a:endParaRPr lang="en-US" sz="1000" kern="1400" dirty="0">
                        <a:ln>
                          <a:noFill/>
                        </a:ln>
                        <a:solidFill>
                          <a:srgbClr val="000000"/>
                        </a:solidFill>
                        <a:effectLst/>
                        <a:latin typeface="Times New Roman" panose="02020603050405020304" pitchFamily="18" charset="0"/>
                      </a:endParaRP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pic>
        <p:nvPicPr>
          <p:cNvPr id="3" name="Picture 2">
            <a:extLst>
              <a:ext uri="{FF2B5EF4-FFF2-40B4-BE49-F238E27FC236}">
                <a16:creationId xmlns:a16="http://schemas.microsoft.com/office/drawing/2014/main" id="{8A40CF9D-7055-6BF0-F6DF-61D78D09E7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7108" y="1904035"/>
            <a:ext cx="1412371" cy="1333907"/>
          </a:xfrm>
          <a:prstGeom prst="rect">
            <a:avLst/>
          </a:prstGeom>
        </p:spPr>
      </p:pic>
      <p:pic>
        <p:nvPicPr>
          <p:cNvPr id="4" name="Picture 3">
            <a:extLst>
              <a:ext uri="{FF2B5EF4-FFF2-40B4-BE49-F238E27FC236}">
                <a16:creationId xmlns:a16="http://schemas.microsoft.com/office/drawing/2014/main" id="{AEB992D1-4C44-076F-6228-C40866F737F8}"/>
              </a:ext>
            </a:extLst>
          </p:cNvPr>
          <p:cNvPicPr>
            <a:picLocks noChangeAspect="1"/>
          </p:cNvPicPr>
          <p:nvPr/>
        </p:nvPicPr>
        <p:blipFill>
          <a:blip r:embed="rId5"/>
          <a:stretch>
            <a:fillRect/>
          </a:stretch>
        </p:blipFill>
        <p:spPr>
          <a:xfrm>
            <a:off x="6351018" y="793780"/>
            <a:ext cx="2424085" cy="2424085"/>
          </a:xfrm>
          <a:prstGeom prst="rect">
            <a:avLst/>
          </a:prstGeom>
        </p:spPr>
      </p:pic>
      <p:pic>
        <p:nvPicPr>
          <p:cNvPr id="2" name="Picture 1">
            <a:extLst>
              <a:ext uri="{FF2B5EF4-FFF2-40B4-BE49-F238E27FC236}">
                <a16:creationId xmlns:a16="http://schemas.microsoft.com/office/drawing/2014/main" id="{F741BE7D-71F3-C5F7-DD7E-E42F4D66393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4928" y="709168"/>
            <a:ext cx="4129308" cy="1215847"/>
          </a:xfrm>
          <a:prstGeom prst="rect">
            <a:avLst/>
          </a:prstGeom>
        </p:spPr>
      </p:pic>
    </p:spTree>
    <p:extLst>
      <p:ext uri="{BB962C8B-B14F-4D97-AF65-F5344CB8AC3E}">
        <p14:creationId xmlns:p14="http://schemas.microsoft.com/office/powerpoint/2010/main" val="5184133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80636"/>
            <a:ext cx="9144000" cy="5970865"/>
          </a:xfrm>
          <a:prstGeom prst="rect">
            <a:avLst/>
          </a:prstGeom>
        </p:spPr>
        <p:txBody>
          <a:bodyPr wrap="square">
            <a:spAutoFit/>
          </a:bodyPr>
          <a:lstStyle/>
          <a:p>
            <a:pPr>
              <a:spcAft>
                <a:spcPts val="0"/>
              </a:spcAft>
            </a:pPr>
            <a:r>
              <a:rPr lang="en-GB" b="1" dirty="0">
                <a:solidFill>
                  <a:srgbClr val="000000"/>
                </a:solidFill>
                <a:latin typeface="Calibri" panose="020F0502020204030204" pitchFamily="34" charset="0"/>
                <a:ea typeface="Calibri" panose="020F0502020204030204" pitchFamily="34" charset="0"/>
              </a:rPr>
              <a:t>Background </a:t>
            </a:r>
            <a:endParaRPr lang="en-GB" sz="14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The plastics industry is moving towards reducing its carbon footprint by introducing new bio based raw materials. </a:t>
            </a:r>
          </a:p>
          <a:p>
            <a:pPr>
              <a:spcAft>
                <a:spcPts val="0"/>
              </a:spcAft>
            </a:pPr>
            <a:r>
              <a:rPr lang="en-GB" sz="1400" dirty="0">
                <a:solidFill>
                  <a:srgbClr val="000000"/>
                </a:solidFill>
                <a:latin typeface="Calibri" panose="020F0502020204030204" pitchFamily="34" charset="0"/>
                <a:ea typeface="Calibri" panose="020F0502020204030204" pitchFamily="34" charset="0"/>
              </a:rPr>
              <a:t>To achieve this transition as fast as possible, the industry has adopted “Mass Balancing”. </a:t>
            </a:r>
          </a:p>
          <a:p>
            <a:pPr>
              <a:spcAft>
                <a:spcPts val="0"/>
              </a:spcAft>
            </a:pPr>
            <a:endParaRPr lang="en-GB" sz="1000" dirty="0">
              <a:solidFill>
                <a:srgbClr val="000000"/>
              </a:solidFill>
              <a:latin typeface="Calibri" panose="020F0502020204030204" pitchFamily="34" charset="0"/>
              <a:ea typeface="Calibri" panose="020F0502020204030204" pitchFamily="34" charset="0"/>
            </a:endParaRPr>
          </a:p>
          <a:p>
            <a:pPr>
              <a:spcAft>
                <a:spcPts val="0"/>
              </a:spcAft>
            </a:pPr>
            <a:r>
              <a:rPr lang="en-GB" b="1" dirty="0">
                <a:solidFill>
                  <a:srgbClr val="000000"/>
                </a:solidFill>
                <a:latin typeface="Calibri" panose="020F0502020204030204" pitchFamily="34" charset="0"/>
                <a:ea typeface="Calibri" panose="020F0502020204030204" pitchFamily="34" charset="0"/>
              </a:rPr>
              <a:t>What is Mass Balancing? </a:t>
            </a:r>
            <a:endParaRPr lang="en-GB" sz="14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The most common example of mass balancing is in the renewable energy market. </a:t>
            </a:r>
          </a:p>
          <a:p>
            <a:pPr>
              <a:spcAft>
                <a:spcPts val="0"/>
              </a:spcAft>
            </a:pPr>
            <a:r>
              <a:rPr lang="en-GB" sz="1400" dirty="0">
                <a:solidFill>
                  <a:srgbClr val="000000"/>
                </a:solidFill>
                <a:latin typeface="Calibri" panose="020F0502020204030204" pitchFamily="34" charset="0"/>
                <a:ea typeface="Calibri" panose="020F0502020204030204" pitchFamily="34" charset="0"/>
              </a:rPr>
              <a:t>Energy companies generate electricity from multiple sources including fossil fuel power stations, wind farms and solar farms, but all of the electricity (the “Mass”) is mixed together when it enters the electricity grid. </a:t>
            </a:r>
          </a:p>
          <a:p>
            <a:pPr>
              <a:spcAft>
                <a:spcPts val="0"/>
              </a:spcAft>
            </a:pPr>
            <a:endParaRPr lang="en-GB" sz="12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An auditing process is used to “Balance” this process and ensure that the amount of electricity sold as “renewable” is exactly the same as the amount generated and sent into the electricity grid. </a:t>
            </a:r>
          </a:p>
          <a:p>
            <a:pPr>
              <a:spcAft>
                <a:spcPts val="0"/>
              </a:spcAft>
            </a:pPr>
            <a:endParaRPr lang="en-GB" sz="12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Customers can choose to buy only renewable electricity but there is no way of telling what the actual source of the electricity was, when it arrives into their plugs. The auditing process ensures they are buying the electricity which was renewably generated. </a:t>
            </a:r>
          </a:p>
          <a:p>
            <a:pPr>
              <a:spcAft>
                <a:spcPts val="0"/>
              </a:spcAft>
            </a:pPr>
            <a:endParaRPr lang="en-GB" sz="1400" dirty="0">
              <a:solidFill>
                <a:srgbClr val="000000"/>
              </a:solidFill>
              <a:latin typeface="Calibri" panose="020F0502020204030204" pitchFamily="34" charset="0"/>
              <a:ea typeface="Calibri" panose="020F0502020204030204" pitchFamily="34" charset="0"/>
            </a:endParaRPr>
          </a:p>
          <a:p>
            <a:pPr>
              <a:spcAft>
                <a:spcPts val="0"/>
              </a:spcAft>
            </a:pPr>
            <a:r>
              <a:rPr lang="en-GB" b="1" dirty="0">
                <a:solidFill>
                  <a:srgbClr val="000000"/>
                </a:solidFill>
                <a:latin typeface="Calibri" panose="020F0502020204030204" pitchFamily="34" charset="0"/>
                <a:ea typeface="Calibri" panose="020F0502020204030204" pitchFamily="34" charset="0"/>
              </a:rPr>
              <a:t>Polycarbonate Mass Balancing </a:t>
            </a:r>
            <a:endParaRPr lang="en-GB" sz="14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Most polycarbonate resin is manufactured from chemicals based on fossil bio-based however it is also possible to produce identical chemicals from bio-based materials such as used cooking oil (bio circular). </a:t>
            </a:r>
          </a:p>
          <a:p>
            <a:pPr>
              <a:spcAft>
                <a:spcPts val="0"/>
              </a:spcAft>
            </a:pPr>
            <a:r>
              <a:rPr lang="en-GB" sz="1400" dirty="0">
                <a:solidFill>
                  <a:srgbClr val="000000"/>
                </a:solidFill>
                <a:latin typeface="Calibri" panose="020F0502020204030204" pitchFamily="34" charset="0"/>
                <a:ea typeface="Calibri" panose="020F0502020204030204" pitchFamily="34" charset="0"/>
              </a:rPr>
              <a:t> </a:t>
            </a:r>
          </a:p>
          <a:p>
            <a:pPr>
              <a:spcAft>
                <a:spcPts val="0"/>
              </a:spcAft>
            </a:pPr>
            <a:r>
              <a:rPr lang="en-GB" sz="1400" dirty="0">
                <a:solidFill>
                  <a:srgbClr val="000000"/>
                </a:solidFill>
                <a:latin typeface="Calibri" panose="020F0502020204030204" pitchFamily="34" charset="0"/>
                <a:ea typeface="Calibri" panose="020F0502020204030204" pitchFamily="34" charset="0"/>
              </a:rPr>
              <a:t>The supply of these special bio-based chemicals is currently limited, so to use them efficiently, they are mixed with the fossil-based chemicals during the manufacture of the polycarbonate resin. </a:t>
            </a:r>
          </a:p>
          <a:p>
            <a:pPr>
              <a:spcAft>
                <a:spcPts val="0"/>
              </a:spcAft>
            </a:pPr>
            <a:r>
              <a:rPr lang="en-GB" sz="1400" dirty="0">
                <a:solidFill>
                  <a:srgbClr val="000000"/>
                </a:solidFill>
                <a:latin typeface="Calibri" panose="020F0502020204030204" pitchFamily="34" charset="0"/>
                <a:ea typeface="Calibri" panose="020F0502020204030204" pitchFamily="34" charset="0"/>
              </a:rPr>
              <a:t> </a:t>
            </a:r>
          </a:p>
          <a:p>
            <a:pPr>
              <a:spcAft>
                <a:spcPts val="0"/>
              </a:spcAft>
            </a:pPr>
            <a:r>
              <a:rPr lang="en-GB" sz="1400" dirty="0">
                <a:solidFill>
                  <a:srgbClr val="000000"/>
                </a:solidFill>
                <a:latin typeface="Calibri" panose="020F0502020204030204" pitchFamily="34" charset="0"/>
                <a:ea typeface="Calibri" panose="020F0502020204030204" pitchFamily="34" charset="0"/>
              </a:rPr>
              <a:t>The process is audited to ensure the correct amount of polycarbonate resin can be attributed as Bio based. In the same way as the electricity example, the bio material is mixed with the standard material but audited to reflect the correct final balance.</a:t>
            </a:r>
          </a:p>
        </p:txBody>
      </p:sp>
      <p:pic>
        <p:nvPicPr>
          <p:cNvPr id="3" name="Picture 2">
            <a:extLst>
              <a:ext uri="{FF2B5EF4-FFF2-40B4-BE49-F238E27FC236}">
                <a16:creationId xmlns:a16="http://schemas.microsoft.com/office/drawing/2014/main" id="{DFFCDE3E-B33C-3BFF-7859-01C70A2D18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2408" y="703348"/>
            <a:ext cx="2724015" cy="802068"/>
          </a:xfrm>
          <a:prstGeom prst="rect">
            <a:avLst/>
          </a:prstGeom>
        </p:spPr>
      </p:pic>
    </p:spTree>
    <p:extLst>
      <p:ext uri="{BB962C8B-B14F-4D97-AF65-F5344CB8AC3E}">
        <p14:creationId xmlns:p14="http://schemas.microsoft.com/office/powerpoint/2010/main" val="1963736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984630"/>
            <a:ext cx="9144000" cy="923330"/>
          </a:xfrm>
          <a:prstGeom prst="rect">
            <a:avLst/>
          </a:prstGeom>
          <a:noFill/>
        </p:spPr>
        <p:txBody>
          <a:bodyPr wrap="square" rtlCol="0">
            <a:spAutoFit/>
          </a:bodyPr>
          <a:lstStyle/>
          <a:p>
            <a:pPr algn="ctr"/>
            <a:r>
              <a:rPr lang="en-US" dirty="0"/>
              <a:t>Our Mass Balancing approach to </a:t>
            </a:r>
            <a:r>
              <a:rPr lang="en-GB" dirty="0"/>
              <a:t>BioPlus chair mat production using recycled bio-based materials is backed up with global ISCC Certification</a:t>
            </a:r>
          </a:p>
          <a:p>
            <a:pPr algn="ctr"/>
            <a:r>
              <a:rPr lang="en-GB" sz="1600" dirty="0"/>
              <a:t>(International Sustainability &amp; Carbon Certification)</a:t>
            </a:r>
          </a:p>
        </p:txBody>
      </p:sp>
      <p:sp>
        <p:nvSpPr>
          <p:cNvPr id="7" name="TextBox 6"/>
          <p:cNvSpPr txBox="1"/>
          <p:nvPr/>
        </p:nvSpPr>
        <p:spPr>
          <a:xfrm>
            <a:off x="5266944" y="3192012"/>
            <a:ext cx="2889504" cy="338554"/>
          </a:xfrm>
          <a:prstGeom prst="rect">
            <a:avLst/>
          </a:prstGeom>
          <a:noFill/>
        </p:spPr>
        <p:txBody>
          <a:bodyPr wrap="square" rtlCol="0">
            <a:spAutoFit/>
          </a:bodyPr>
          <a:lstStyle/>
          <a:p>
            <a:r>
              <a:rPr lang="en-US" sz="1600" dirty="0"/>
              <a:t>Each Mat has a BioPlus Label</a:t>
            </a:r>
            <a:endParaRPr lang="en-GB" sz="1600" dirty="0"/>
          </a:p>
        </p:txBody>
      </p:sp>
      <p:sp>
        <p:nvSpPr>
          <p:cNvPr id="8" name="TextBox 7"/>
          <p:cNvSpPr txBox="1"/>
          <p:nvPr/>
        </p:nvSpPr>
        <p:spPr>
          <a:xfrm>
            <a:off x="740664" y="3068140"/>
            <a:ext cx="3184016" cy="830997"/>
          </a:xfrm>
          <a:prstGeom prst="rect">
            <a:avLst/>
          </a:prstGeom>
          <a:noFill/>
        </p:spPr>
        <p:txBody>
          <a:bodyPr wrap="square" rtlCol="0">
            <a:spAutoFit/>
          </a:bodyPr>
          <a:lstStyle/>
          <a:p>
            <a:pPr algn="ctr"/>
            <a:r>
              <a:rPr lang="en-US" sz="1600" dirty="0"/>
              <a:t>Each Pallet Produced is backed by a BioPlus ISCC certificate (example below)</a:t>
            </a:r>
            <a:endParaRPr lang="en-GB" sz="1600" dirty="0"/>
          </a:p>
        </p:txBody>
      </p:sp>
      <p:pic>
        <p:nvPicPr>
          <p:cNvPr id="9" name="Picture 8">
            <a:extLst>
              <a:ext uri="{FF2B5EF4-FFF2-40B4-BE49-F238E27FC236}">
                <a16:creationId xmlns:a16="http://schemas.microsoft.com/office/drawing/2014/main" id="{7B073A1D-79BF-8F51-B8F5-EF5D4B57CA86}"/>
              </a:ext>
            </a:extLst>
          </p:cNvPr>
          <p:cNvPicPr>
            <a:picLocks noChangeAspect="1"/>
          </p:cNvPicPr>
          <p:nvPr/>
        </p:nvPicPr>
        <p:blipFill>
          <a:blip r:embed="rId2"/>
          <a:stretch>
            <a:fillRect/>
          </a:stretch>
        </p:blipFill>
        <p:spPr>
          <a:xfrm>
            <a:off x="953727" y="3912018"/>
            <a:ext cx="2763106" cy="2296156"/>
          </a:xfrm>
          <a:prstGeom prst="rect">
            <a:avLst/>
          </a:prstGeom>
          <a:ln>
            <a:solidFill>
              <a:schemeClr val="tx1"/>
            </a:solidFill>
          </a:ln>
        </p:spPr>
      </p:pic>
      <p:pic>
        <p:nvPicPr>
          <p:cNvPr id="5" name="Picture 4">
            <a:extLst>
              <a:ext uri="{FF2B5EF4-FFF2-40B4-BE49-F238E27FC236}">
                <a16:creationId xmlns:a16="http://schemas.microsoft.com/office/drawing/2014/main" id="{DE2F0D8F-156F-2CFA-A005-1236F64CC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1096" y="3483638"/>
            <a:ext cx="2296156" cy="2296156"/>
          </a:xfrm>
          <a:prstGeom prst="rect">
            <a:avLst/>
          </a:prstGeom>
        </p:spPr>
      </p:pic>
      <p:pic>
        <p:nvPicPr>
          <p:cNvPr id="10" name="Picture 9">
            <a:extLst>
              <a:ext uri="{FF2B5EF4-FFF2-40B4-BE49-F238E27FC236}">
                <a16:creationId xmlns:a16="http://schemas.microsoft.com/office/drawing/2014/main" id="{752BEDCD-E6C6-C2E8-6F5F-71B29216D5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9698" y="852612"/>
            <a:ext cx="3844603" cy="1132018"/>
          </a:xfrm>
          <a:prstGeom prst="rect">
            <a:avLst/>
          </a:prstGeom>
        </p:spPr>
      </p:pic>
    </p:spTree>
    <p:extLst>
      <p:ext uri="{BB962C8B-B14F-4D97-AF65-F5344CB8AC3E}">
        <p14:creationId xmlns:p14="http://schemas.microsoft.com/office/powerpoint/2010/main" val="3687062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A2A596-0ACC-A00B-5ABE-9665F3370A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870" y="3429000"/>
            <a:ext cx="8570259" cy="3071009"/>
          </a:xfrm>
          <a:prstGeom prst="rect">
            <a:avLst/>
          </a:prstGeom>
        </p:spPr>
      </p:pic>
      <p:pic>
        <p:nvPicPr>
          <p:cNvPr id="2" name="Picture 1">
            <a:extLst>
              <a:ext uri="{FF2B5EF4-FFF2-40B4-BE49-F238E27FC236}">
                <a16:creationId xmlns:a16="http://schemas.microsoft.com/office/drawing/2014/main" id="{58BD9BEF-A97B-D777-0EC8-ED8EE4A1A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887" y="1144693"/>
            <a:ext cx="6751636" cy="1987974"/>
          </a:xfrm>
          <a:prstGeom prst="rect">
            <a:avLst/>
          </a:prstGeom>
        </p:spPr>
      </p:pic>
    </p:spTree>
    <p:extLst>
      <p:ext uri="{BB962C8B-B14F-4D97-AF65-F5344CB8AC3E}">
        <p14:creationId xmlns:p14="http://schemas.microsoft.com/office/powerpoint/2010/main" val="36306294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794</Words>
  <Application>Microsoft Office PowerPoint</Application>
  <PresentationFormat>On-screen Show (4:3)</PresentationFormat>
  <Paragraphs>129</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Helvetica45-Light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Barker</dc:creator>
  <cp:lastModifiedBy>John Barker</cp:lastModifiedBy>
  <cp:revision>67</cp:revision>
  <cp:lastPrinted>2022-10-18T08:00:01Z</cp:lastPrinted>
  <dcterms:created xsi:type="dcterms:W3CDTF">2022-09-07T08:05:54Z</dcterms:created>
  <dcterms:modified xsi:type="dcterms:W3CDTF">2025-04-11T12:03:18Z</dcterms:modified>
</cp:coreProperties>
</file>