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300" r:id="rId2"/>
    <p:sldId id="281" r:id="rId3"/>
    <p:sldId id="298" r:id="rId4"/>
    <p:sldId id="301" r:id="rId5"/>
    <p:sldId id="293" r:id="rId6"/>
    <p:sldId id="299" r:id="rId7"/>
    <p:sldId id="294" r:id="rId8"/>
    <p:sldId id="292"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66FF33"/>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5" d="100"/>
          <a:sy n="85" d="100"/>
        </p:scale>
        <p:origin x="1406"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Barker" userId="6397d8ca-06b2-4c5c-a942-37c29b33d7be" providerId="ADAL" clId="{6983E6CE-B25A-4D7A-916F-1456097F11C5}"/>
    <pc:docChg chg="addSld delSld modSld sldOrd">
      <pc:chgData name="John Barker" userId="6397d8ca-06b2-4c5c-a942-37c29b33d7be" providerId="ADAL" clId="{6983E6CE-B25A-4D7A-916F-1456097F11C5}" dt="2025-03-25T08:48:15.827" v="10"/>
      <pc:docMkLst>
        <pc:docMk/>
      </pc:docMkLst>
      <pc:sldChg chg="add del">
        <pc:chgData name="John Barker" userId="6397d8ca-06b2-4c5c-a942-37c29b33d7be" providerId="ADAL" clId="{6983E6CE-B25A-4D7A-916F-1456097F11C5}" dt="2025-03-25T08:48:10.085" v="8"/>
        <pc:sldMkLst>
          <pc:docMk/>
          <pc:sldMk cId="1354696321" sldId="281"/>
        </pc:sldMkLst>
      </pc:sldChg>
      <pc:sldChg chg="add del">
        <pc:chgData name="John Barker" userId="6397d8ca-06b2-4c5c-a942-37c29b33d7be" providerId="ADAL" clId="{6983E6CE-B25A-4D7A-916F-1456097F11C5}" dt="2025-03-25T08:48:10.085" v="8"/>
        <pc:sldMkLst>
          <pc:docMk/>
          <pc:sldMk cId="3630629478" sldId="292"/>
        </pc:sldMkLst>
      </pc:sldChg>
      <pc:sldChg chg="ord">
        <pc:chgData name="John Barker" userId="6397d8ca-06b2-4c5c-a942-37c29b33d7be" providerId="ADAL" clId="{6983E6CE-B25A-4D7A-916F-1456097F11C5}" dt="2025-03-25T08:48:15.827" v="10"/>
        <pc:sldMkLst>
          <pc:docMk/>
          <pc:sldMk cId="3527743827" sldId="293"/>
        </pc:sldMkLst>
      </pc:sldChg>
      <pc:sldChg chg="add del">
        <pc:chgData name="John Barker" userId="6397d8ca-06b2-4c5c-a942-37c29b33d7be" providerId="ADAL" clId="{6983E6CE-B25A-4D7A-916F-1456097F11C5}" dt="2025-03-25T08:48:10.085" v="8"/>
        <pc:sldMkLst>
          <pc:docMk/>
          <pc:sldMk cId="3687062986" sldId="294"/>
        </pc:sldMkLst>
      </pc:sldChg>
      <pc:sldChg chg="add del">
        <pc:chgData name="John Barker" userId="6397d8ca-06b2-4c5c-a942-37c29b33d7be" providerId="ADAL" clId="{6983E6CE-B25A-4D7A-916F-1456097F11C5}" dt="2025-03-25T08:48:10.085" v="8"/>
        <pc:sldMkLst>
          <pc:docMk/>
          <pc:sldMk cId="3523420721" sldId="298"/>
        </pc:sldMkLst>
      </pc:sldChg>
      <pc:sldChg chg="add del">
        <pc:chgData name="John Barker" userId="6397d8ca-06b2-4c5c-a942-37c29b33d7be" providerId="ADAL" clId="{6983E6CE-B25A-4D7A-916F-1456097F11C5}" dt="2025-03-25T08:48:10.085" v="8"/>
        <pc:sldMkLst>
          <pc:docMk/>
          <pc:sldMk cId="1963736860" sldId="299"/>
        </pc:sldMkLst>
      </pc:sldChg>
      <pc:sldChg chg="add del">
        <pc:chgData name="John Barker" userId="6397d8ca-06b2-4c5c-a942-37c29b33d7be" providerId="ADAL" clId="{6983E6CE-B25A-4D7A-916F-1456097F11C5}" dt="2025-03-25T08:48:10.085" v="8"/>
        <pc:sldMkLst>
          <pc:docMk/>
          <pc:sldMk cId="3943039802" sldId="300"/>
        </pc:sldMkLst>
      </pc:sldChg>
      <pc:sldChg chg="add del">
        <pc:chgData name="John Barker" userId="6397d8ca-06b2-4c5c-a942-37c29b33d7be" providerId="ADAL" clId="{6983E6CE-B25A-4D7A-916F-1456097F11C5}" dt="2025-03-25T08:48:10.085" v="8"/>
        <pc:sldMkLst>
          <pc:docMk/>
          <pc:sldMk cId="3638144937" sldId="301"/>
        </pc:sldMkLst>
      </pc:sldChg>
      <pc:sldChg chg="del">
        <pc:chgData name="John Barker" userId="6397d8ca-06b2-4c5c-a942-37c29b33d7be" providerId="ADAL" clId="{6983E6CE-B25A-4D7A-916F-1456097F11C5}" dt="2025-03-25T08:47:31.834" v="4" actId="47"/>
        <pc:sldMkLst>
          <pc:docMk/>
          <pc:sldMk cId="2306309085" sldId="302"/>
        </pc:sldMkLst>
      </pc:sldChg>
    </pc:docChg>
  </pc:docChgLst>
  <pc:docChgLst>
    <pc:chgData name="John Barker" userId="6397d8ca-06b2-4c5c-a942-37c29b33d7be" providerId="ADAL" clId="{67C8E212-094D-4EE5-8089-C16A79092EE5}"/>
    <pc:docChg chg="custSel modSld">
      <pc:chgData name="John Barker" userId="6397d8ca-06b2-4c5c-a942-37c29b33d7be" providerId="ADAL" clId="{67C8E212-094D-4EE5-8089-C16A79092EE5}" dt="2025-04-11T11:19:52.634" v="24" actId="1076"/>
      <pc:docMkLst>
        <pc:docMk/>
      </pc:docMkLst>
      <pc:sldChg chg="addSp delSp modSp mod">
        <pc:chgData name="John Barker" userId="6397d8ca-06b2-4c5c-a942-37c29b33d7be" providerId="ADAL" clId="{67C8E212-094D-4EE5-8089-C16A79092EE5}" dt="2025-04-11T11:13:54.204" v="13"/>
        <pc:sldMkLst>
          <pc:docMk/>
          <pc:sldMk cId="1354696321" sldId="281"/>
        </pc:sldMkLst>
        <pc:picChg chg="add mod">
          <ac:chgData name="John Barker" userId="6397d8ca-06b2-4c5c-a942-37c29b33d7be" providerId="ADAL" clId="{67C8E212-094D-4EE5-8089-C16A79092EE5}" dt="2025-04-11T11:13:54.204" v="13"/>
          <ac:picMkLst>
            <pc:docMk/>
            <pc:sldMk cId="1354696321" sldId="281"/>
            <ac:picMk id="3" creationId="{10A6713A-CBDB-4EDB-D076-6F9DF963AAF7}"/>
          </ac:picMkLst>
        </pc:picChg>
        <pc:picChg chg="del">
          <ac:chgData name="John Barker" userId="6397d8ca-06b2-4c5c-a942-37c29b33d7be" providerId="ADAL" clId="{67C8E212-094D-4EE5-8089-C16A79092EE5}" dt="2025-04-11T11:12:36.964" v="3" actId="478"/>
          <ac:picMkLst>
            <pc:docMk/>
            <pc:sldMk cId="1354696321" sldId="281"/>
            <ac:picMk id="5" creationId="{86E3AABE-A3DB-44DE-6A08-B401A29EF0B4}"/>
          </ac:picMkLst>
        </pc:picChg>
      </pc:sldChg>
      <pc:sldChg chg="addSp delSp modSp mod">
        <pc:chgData name="John Barker" userId="6397d8ca-06b2-4c5c-a942-37c29b33d7be" providerId="ADAL" clId="{67C8E212-094D-4EE5-8089-C16A79092EE5}" dt="2025-04-11T11:15:32.445" v="19"/>
        <pc:sldMkLst>
          <pc:docMk/>
          <pc:sldMk cId="3630629478" sldId="292"/>
        </pc:sldMkLst>
        <pc:picChg chg="del">
          <ac:chgData name="John Barker" userId="6397d8ca-06b2-4c5c-a942-37c29b33d7be" providerId="ADAL" clId="{67C8E212-094D-4EE5-8089-C16A79092EE5}" dt="2025-04-11T11:13:04.684" v="11" actId="478"/>
          <ac:picMkLst>
            <pc:docMk/>
            <pc:sldMk cId="3630629478" sldId="292"/>
            <ac:picMk id="3" creationId="{48A30261-6A91-A149-FA37-E36E7D317AFB}"/>
          </ac:picMkLst>
        </pc:picChg>
        <pc:picChg chg="add mod">
          <ac:chgData name="John Barker" userId="6397d8ca-06b2-4c5c-a942-37c29b33d7be" providerId="ADAL" clId="{67C8E212-094D-4EE5-8089-C16A79092EE5}" dt="2025-04-11T11:15:32.445" v="19"/>
          <ac:picMkLst>
            <pc:docMk/>
            <pc:sldMk cId="3630629478" sldId="292"/>
            <ac:picMk id="4" creationId="{89FDA5FA-6214-7264-A9AC-5B0AAB930FAD}"/>
          </ac:picMkLst>
        </pc:picChg>
      </pc:sldChg>
      <pc:sldChg chg="addSp delSp modSp mod">
        <pc:chgData name="John Barker" userId="6397d8ca-06b2-4c5c-a942-37c29b33d7be" providerId="ADAL" clId="{67C8E212-094D-4EE5-8089-C16A79092EE5}" dt="2025-04-11T11:14:45.908" v="16"/>
        <pc:sldMkLst>
          <pc:docMk/>
          <pc:sldMk cId="3527743827" sldId="293"/>
        </pc:sldMkLst>
        <pc:picChg chg="add mod">
          <ac:chgData name="John Barker" userId="6397d8ca-06b2-4c5c-a942-37c29b33d7be" providerId="ADAL" clId="{67C8E212-094D-4EE5-8089-C16A79092EE5}" dt="2025-04-11T11:14:45.908" v="16"/>
          <ac:picMkLst>
            <pc:docMk/>
            <pc:sldMk cId="3527743827" sldId="293"/>
            <ac:picMk id="5" creationId="{6AA3A232-D0FB-E5A9-8B76-ED074DC9C9F9}"/>
          </ac:picMkLst>
        </pc:picChg>
        <pc:picChg chg="del">
          <ac:chgData name="John Barker" userId="6397d8ca-06b2-4c5c-a942-37c29b33d7be" providerId="ADAL" clId="{67C8E212-094D-4EE5-8089-C16A79092EE5}" dt="2025-04-11T11:12:52.794" v="8" actId="478"/>
          <ac:picMkLst>
            <pc:docMk/>
            <pc:sldMk cId="3527743827" sldId="293"/>
            <ac:picMk id="9" creationId="{00000000-0000-0000-0000-000000000000}"/>
          </ac:picMkLst>
        </pc:picChg>
      </pc:sldChg>
      <pc:sldChg chg="addSp delSp modSp mod">
        <pc:chgData name="John Barker" userId="6397d8ca-06b2-4c5c-a942-37c29b33d7be" providerId="ADAL" clId="{67C8E212-094D-4EE5-8089-C16A79092EE5}" dt="2025-04-11T11:19:52.634" v="24" actId="1076"/>
        <pc:sldMkLst>
          <pc:docMk/>
          <pc:sldMk cId="3687062986" sldId="294"/>
        </pc:sldMkLst>
        <pc:picChg chg="del">
          <ac:chgData name="John Barker" userId="6397d8ca-06b2-4c5c-a942-37c29b33d7be" providerId="ADAL" clId="{67C8E212-094D-4EE5-8089-C16A79092EE5}" dt="2025-04-11T11:13:01.364" v="10" actId="478"/>
          <ac:picMkLst>
            <pc:docMk/>
            <pc:sldMk cId="3687062986" sldId="294"/>
            <ac:picMk id="6" creationId="{D584E9FE-9925-0A56-C5CF-85A11EE3888B}"/>
          </ac:picMkLst>
        </pc:picChg>
        <pc:picChg chg="add mod">
          <ac:chgData name="John Barker" userId="6397d8ca-06b2-4c5c-a942-37c29b33d7be" providerId="ADAL" clId="{67C8E212-094D-4EE5-8089-C16A79092EE5}" dt="2025-04-11T11:15:18.704" v="18"/>
          <ac:picMkLst>
            <pc:docMk/>
            <pc:sldMk cId="3687062986" sldId="294"/>
            <ac:picMk id="8" creationId="{3A7ACC40-E4DD-605B-6B84-22400B7711C0}"/>
          </ac:picMkLst>
        </pc:picChg>
        <pc:picChg chg="add mod">
          <ac:chgData name="John Barker" userId="6397d8ca-06b2-4c5c-a942-37c29b33d7be" providerId="ADAL" clId="{67C8E212-094D-4EE5-8089-C16A79092EE5}" dt="2025-04-11T11:19:52.634" v="24" actId="1076"/>
          <ac:picMkLst>
            <pc:docMk/>
            <pc:sldMk cId="3687062986" sldId="294"/>
            <ac:picMk id="10" creationId="{861635C3-E6BC-6309-A61E-33E05309844C}"/>
          </ac:picMkLst>
        </pc:picChg>
        <pc:picChg chg="del">
          <ac:chgData name="John Barker" userId="6397d8ca-06b2-4c5c-a942-37c29b33d7be" providerId="ADAL" clId="{67C8E212-094D-4EE5-8089-C16A79092EE5}" dt="2025-04-11T11:19:38.118" v="20" actId="478"/>
          <ac:picMkLst>
            <pc:docMk/>
            <pc:sldMk cId="3687062986" sldId="294"/>
            <ac:picMk id="13" creationId="{00000000-0000-0000-0000-000000000000}"/>
          </ac:picMkLst>
        </pc:picChg>
      </pc:sldChg>
      <pc:sldChg chg="addSp delSp modSp mod">
        <pc:chgData name="John Barker" userId="6397d8ca-06b2-4c5c-a942-37c29b33d7be" providerId="ADAL" clId="{67C8E212-094D-4EE5-8089-C16A79092EE5}" dt="2025-04-11T11:14:06.566" v="14"/>
        <pc:sldMkLst>
          <pc:docMk/>
          <pc:sldMk cId="3523420721" sldId="298"/>
        </pc:sldMkLst>
        <pc:picChg chg="del">
          <ac:chgData name="John Barker" userId="6397d8ca-06b2-4c5c-a942-37c29b33d7be" providerId="ADAL" clId="{67C8E212-094D-4EE5-8089-C16A79092EE5}" dt="2025-04-11T11:12:40.194" v="4" actId="478"/>
          <ac:picMkLst>
            <pc:docMk/>
            <pc:sldMk cId="3523420721" sldId="298"/>
            <ac:picMk id="4" creationId="{046DB796-7A1A-136D-70AC-C9A34EA50E32}"/>
          </ac:picMkLst>
        </pc:picChg>
        <pc:picChg chg="add mod">
          <ac:chgData name="John Barker" userId="6397d8ca-06b2-4c5c-a942-37c29b33d7be" providerId="ADAL" clId="{67C8E212-094D-4EE5-8089-C16A79092EE5}" dt="2025-04-11T11:14:06.566" v="14"/>
          <ac:picMkLst>
            <pc:docMk/>
            <pc:sldMk cId="3523420721" sldId="298"/>
            <ac:picMk id="6" creationId="{9C896044-7156-47CE-EE72-5EE998EDFFB1}"/>
          </ac:picMkLst>
        </pc:picChg>
      </pc:sldChg>
      <pc:sldChg chg="addSp delSp modSp mod">
        <pc:chgData name="John Barker" userId="6397d8ca-06b2-4c5c-a942-37c29b33d7be" providerId="ADAL" clId="{67C8E212-094D-4EE5-8089-C16A79092EE5}" dt="2025-04-11T11:15:00.664" v="17"/>
        <pc:sldMkLst>
          <pc:docMk/>
          <pc:sldMk cId="1963736860" sldId="299"/>
        </pc:sldMkLst>
        <pc:picChg chg="del">
          <ac:chgData name="John Barker" userId="6397d8ca-06b2-4c5c-a942-37c29b33d7be" providerId="ADAL" clId="{67C8E212-094D-4EE5-8089-C16A79092EE5}" dt="2025-04-11T11:12:58.378" v="9" actId="478"/>
          <ac:picMkLst>
            <pc:docMk/>
            <pc:sldMk cId="1963736860" sldId="299"/>
            <ac:picMk id="3" creationId="{1871FF84-7AD3-E9BE-701A-4BB2C1A38787}"/>
          </ac:picMkLst>
        </pc:picChg>
        <pc:picChg chg="add mod">
          <ac:chgData name="John Barker" userId="6397d8ca-06b2-4c5c-a942-37c29b33d7be" providerId="ADAL" clId="{67C8E212-094D-4EE5-8089-C16A79092EE5}" dt="2025-04-11T11:15:00.664" v="17"/>
          <ac:picMkLst>
            <pc:docMk/>
            <pc:sldMk cId="1963736860" sldId="299"/>
            <ac:picMk id="4" creationId="{D5FA4B5A-5A3F-305A-0C20-D6A2B8817F70}"/>
          </ac:picMkLst>
        </pc:picChg>
      </pc:sldChg>
      <pc:sldChg chg="addSp delSp modSp mod">
        <pc:chgData name="John Barker" userId="6397d8ca-06b2-4c5c-a942-37c29b33d7be" providerId="ADAL" clId="{67C8E212-094D-4EE5-8089-C16A79092EE5}" dt="2025-04-11T11:13:42.156" v="12"/>
        <pc:sldMkLst>
          <pc:docMk/>
          <pc:sldMk cId="3943039802" sldId="300"/>
        </pc:sldMkLst>
        <pc:picChg chg="add mod">
          <ac:chgData name="John Barker" userId="6397d8ca-06b2-4c5c-a942-37c29b33d7be" providerId="ADAL" clId="{67C8E212-094D-4EE5-8089-C16A79092EE5}" dt="2025-04-11T11:13:42.156" v="12"/>
          <ac:picMkLst>
            <pc:docMk/>
            <pc:sldMk cId="3943039802" sldId="300"/>
            <ac:picMk id="2" creationId="{AE9925C8-1856-E33A-BF8F-58F6F416FD95}"/>
          </ac:picMkLst>
        </pc:picChg>
        <pc:picChg chg="add mod">
          <ac:chgData name="John Barker" userId="6397d8ca-06b2-4c5c-a942-37c29b33d7be" providerId="ADAL" clId="{67C8E212-094D-4EE5-8089-C16A79092EE5}" dt="2025-04-11T11:13:42.156" v="12"/>
          <ac:picMkLst>
            <pc:docMk/>
            <pc:sldMk cId="3943039802" sldId="300"/>
            <ac:picMk id="3" creationId="{7472C0DA-1E9A-CB3E-A306-52E4A1EAC7AA}"/>
          </ac:picMkLst>
        </pc:picChg>
        <pc:picChg chg="add mod">
          <ac:chgData name="John Barker" userId="6397d8ca-06b2-4c5c-a942-37c29b33d7be" providerId="ADAL" clId="{67C8E212-094D-4EE5-8089-C16A79092EE5}" dt="2025-04-11T11:13:42.156" v="12"/>
          <ac:picMkLst>
            <pc:docMk/>
            <pc:sldMk cId="3943039802" sldId="300"/>
            <ac:picMk id="4" creationId="{C4B1D93E-8706-3241-7FE9-46C7A3F9319C}"/>
          </ac:picMkLst>
        </pc:picChg>
        <pc:picChg chg="del">
          <ac:chgData name="John Barker" userId="6397d8ca-06b2-4c5c-a942-37c29b33d7be" providerId="ADAL" clId="{67C8E212-094D-4EE5-8089-C16A79092EE5}" dt="2025-04-11T11:12:32.034" v="0" actId="478"/>
          <ac:picMkLst>
            <pc:docMk/>
            <pc:sldMk cId="3943039802" sldId="300"/>
            <ac:picMk id="6" creationId="{4310B46A-A1B6-5651-3F96-1C7EBE65F24D}"/>
          </ac:picMkLst>
        </pc:picChg>
        <pc:picChg chg="del">
          <ac:chgData name="John Barker" userId="6397d8ca-06b2-4c5c-a942-37c29b33d7be" providerId="ADAL" clId="{67C8E212-094D-4EE5-8089-C16A79092EE5}" dt="2025-04-11T11:12:33.886" v="2" actId="478"/>
          <ac:picMkLst>
            <pc:docMk/>
            <pc:sldMk cId="3943039802" sldId="300"/>
            <ac:picMk id="9" creationId="{8F8F4FAF-1B3C-9EF1-0F5D-3AEDEC94E395}"/>
          </ac:picMkLst>
        </pc:picChg>
        <pc:picChg chg="del">
          <ac:chgData name="John Barker" userId="6397d8ca-06b2-4c5c-a942-37c29b33d7be" providerId="ADAL" clId="{67C8E212-094D-4EE5-8089-C16A79092EE5}" dt="2025-04-11T11:12:32.854" v="1" actId="478"/>
          <ac:picMkLst>
            <pc:docMk/>
            <pc:sldMk cId="3943039802" sldId="300"/>
            <ac:picMk id="11" creationId="{680AECD4-7CDF-CE1D-B44F-1C142D8960F9}"/>
          </ac:picMkLst>
        </pc:picChg>
      </pc:sldChg>
      <pc:sldChg chg="addSp delSp modSp mod">
        <pc:chgData name="John Barker" userId="6397d8ca-06b2-4c5c-a942-37c29b33d7be" providerId="ADAL" clId="{67C8E212-094D-4EE5-8089-C16A79092EE5}" dt="2025-04-11T11:14:27.431" v="15"/>
        <pc:sldMkLst>
          <pc:docMk/>
          <pc:sldMk cId="3638144937" sldId="301"/>
        </pc:sldMkLst>
        <pc:picChg chg="add mod">
          <ac:chgData name="John Barker" userId="6397d8ca-06b2-4c5c-a942-37c29b33d7be" providerId="ADAL" clId="{67C8E212-094D-4EE5-8089-C16A79092EE5}" dt="2025-04-11T11:14:27.431" v="15"/>
          <ac:picMkLst>
            <pc:docMk/>
            <pc:sldMk cId="3638144937" sldId="301"/>
            <ac:picMk id="2" creationId="{5F317333-2C8B-5C7D-7390-A1F0A284F739}"/>
          </ac:picMkLst>
        </pc:picChg>
        <pc:picChg chg="add mod">
          <ac:chgData name="John Barker" userId="6397d8ca-06b2-4c5c-a942-37c29b33d7be" providerId="ADAL" clId="{67C8E212-094D-4EE5-8089-C16A79092EE5}" dt="2025-04-11T11:14:27.431" v="15"/>
          <ac:picMkLst>
            <pc:docMk/>
            <pc:sldMk cId="3638144937" sldId="301"/>
            <ac:picMk id="3" creationId="{6A5044CA-F331-E133-CCB0-116D038DE874}"/>
          </ac:picMkLst>
        </pc:picChg>
        <pc:picChg chg="del">
          <ac:chgData name="John Barker" userId="6397d8ca-06b2-4c5c-a942-37c29b33d7be" providerId="ADAL" clId="{67C8E212-094D-4EE5-8089-C16A79092EE5}" dt="2025-04-11T11:12:44.674" v="5" actId="478"/>
          <ac:picMkLst>
            <pc:docMk/>
            <pc:sldMk cId="3638144937" sldId="301"/>
            <ac:picMk id="4" creationId="{32D6AB90-01FC-A6C6-DC57-7D9A1F71B083}"/>
          </ac:picMkLst>
        </pc:picChg>
        <pc:picChg chg="add mod">
          <ac:chgData name="John Barker" userId="6397d8ca-06b2-4c5c-a942-37c29b33d7be" providerId="ADAL" clId="{67C8E212-094D-4EE5-8089-C16A79092EE5}" dt="2025-04-11T11:14:27.431" v="15"/>
          <ac:picMkLst>
            <pc:docMk/>
            <pc:sldMk cId="3638144937" sldId="301"/>
            <ac:picMk id="5" creationId="{45CB2D32-EBFC-271A-6962-408BB63000A8}"/>
          </ac:picMkLst>
        </pc:picChg>
        <pc:picChg chg="del">
          <ac:chgData name="John Barker" userId="6397d8ca-06b2-4c5c-a942-37c29b33d7be" providerId="ADAL" clId="{67C8E212-094D-4EE5-8089-C16A79092EE5}" dt="2025-04-11T11:12:46.544" v="7" actId="478"/>
          <ac:picMkLst>
            <pc:docMk/>
            <pc:sldMk cId="3638144937" sldId="301"/>
            <ac:picMk id="13" creationId="{215BF61B-23F7-DF39-69B9-EE7BEC059E3A}"/>
          </ac:picMkLst>
        </pc:picChg>
        <pc:picChg chg="del">
          <ac:chgData name="John Barker" userId="6397d8ca-06b2-4c5c-a942-37c29b33d7be" providerId="ADAL" clId="{67C8E212-094D-4EE5-8089-C16A79092EE5}" dt="2025-04-11T11:12:45.484" v="6" actId="478"/>
          <ac:picMkLst>
            <pc:docMk/>
            <pc:sldMk cId="3638144937" sldId="301"/>
            <ac:picMk id="15" creationId="{A052CA18-0DA5-B045-50F7-ECD7B56D99B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C0DC90-E10B-4BBE-AA1E-49D74F17D879}" type="datetimeFigureOut">
              <a:rPr lang="en-GB" smtClean="0"/>
              <a:t>11/04/2025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EBC806-5CCF-4A13-A87B-FA96B6FDB0C7}" type="slidenum">
              <a:rPr lang="en-GB" smtClean="0"/>
              <a:t>‹#›</a:t>
            </a:fld>
            <a:endParaRPr lang="en-GB"/>
          </a:p>
        </p:txBody>
      </p:sp>
    </p:spTree>
    <p:extLst>
      <p:ext uri="{BB962C8B-B14F-4D97-AF65-F5344CB8AC3E}">
        <p14:creationId xmlns:p14="http://schemas.microsoft.com/office/powerpoint/2010/main" val="4204012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17512679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4038645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373268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1829360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3767589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2331632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3440517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5597685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3038691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2715773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34B83514-CDEE-479C-A96C-E87208B4C954}" type="datetimeFigureOut">
              <a:rPr lang="en-GB" smtClean="0"/>
              <a:t>11/04/2025</a:t>
            </a:fld>
            <a:endParaRPr lang="en-GB"/>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025CF5DC-DB71-460B-891E-8FB75BBDF16E}" type="slidenum">
              <a:rPr lang="en-GB" smtClean="0"/>
              <a:t>‹#›</a:t>
            </a:fld>
            <a:endParaRPr lang="en-GB"/>
          </a:p>
        </p:txBody>
      </p:sp>
    </p:spTree>
    <p:extLst>
      <p:ext uri="{BB962C8B-B14F-4D97-AF65-F5344CB8AC3E}">
        <p14:creationId xmlns:p14="http://schemas.microsoft.com/office/powerpoint/2010/main" val="26322838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20C6F06-F77C-D4CF-1239-EEDE75F2C488}"/>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9138554" cy="6858000"/>
          </a:xfrm>
          <a:prstGeom prst="rect">
            <a:avLst/>
          </a:prstGeom>
        </p:spPr>
      </p:pic>
    </p:spTree>
    <p:extLst>
      <p:ext uri="{BB962C8B-B14F-4D97-AF65-F5344CB8AC3E}">
        <p14:creationId xmlns:p14="http://schemas.microsoft.com/office/powerpoint/2010/main" val="23057782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9.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6.jp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1.jpeg"/><Relationship Id="rId7" Type="http://schemas.openxmlformats.org/officeDocument/2006/relationships/image" Target="../media/image13.jp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4.jpg"/><Relationship Id="rId5" Type="http://schemas.openxmlformats.org/officeDocument/2006/relationships/image" Target="../media/image8.jpeg"/><Relationship Id="rId4" Type="http://schemas.openxmlformats.org/officeDocument/2006/relationships/image" Target="../media/image12.jp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6.jp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2.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7.emf"/><Relationship Id="rId1" Type="http://schemas.openxmlformats.org/officeDocument/2006/relationships/slideLayout" Target="../slideLayouts/slideLayout7.xml"/><Relationship Id="rId4" Type="http://schemas.openxmlformats.org/officeDocument/2006/relationships/image" Target="../media/image18.jpg"/></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0536548-914D-8063-1A21-88EF5BDB75A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869" r="11716"/>
          <a:stretch/>
        </p:blipFill>
        <p:spPr>
          <a:xfrm>
            <a:off x="7873499" y="4241988"/>
            <a:ext cx="1071024" cy="1401577"/>
          </a:xfrm>
          <a:prstGeom prst="rect">
            <a:avLst/>
          </a:prstGeom>
        </p:spPr>
      </p:pic>
      <p:pic>
        <p:nvPicPr>
          <p:cNvPr id="7" name="Picture 6">
            <a:extLst>
              <a:ext uri="{FF2B5EF4-FFF2-40B4-BE49-F238E27FC236}">
                <a16:creationId xmlns:a16="http://schemas.microsoft.com/office/drawing/2014/main" id="{596E7B83-16A5-D0E9-ADA5-03F38CDF0D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9" y="4344091"/>
            <a:ext cx="1276000" cy="1205112"/>
          </a:xfrm>
          <a:prstGeom prst="rect">
            <a:avLst/>
          </a:prstGeom>
        </p:spPr>
      </p:pic>
      <p:pic>
        <p:nvPicPr>
          <p:cNvPr id="2" name="Picture 1">
            <a:extLst>
              <a:ext uri="{FF2B5EF4-FFF2-40B4-BE49-F238E27FC236}">
                <a16:creationId xmlns:a16="http://schemas.microsoft.com/office/drawing/2014/main" id="{AE9925C8-1856-E33A-BF8F-58F6F416FD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6733" y="814928"/>
            <a:ext cx="2692399" cy="2692399"/>
          </a:xfrm>
          <a:prstGeom prst="rect">
            <a:avLst/>
          </a:prstGeom>
        </p:spPr>
      </p:pic>
      <p:pic>
        <p:nvPicPr>
          <p:cNvPr id="3" name="Picture 2">
            <a:extLst>
              <a:ext uri="{FF2B5EF4-FFF2-40B4-BE49-F238E27FC236}">
                <a16:creationId xmlns:a16="http://schemas.microsoft.com/office/drawing/2014/main" id="{7472C0DA-1E9A-CB3E-A306-52E4A1EAC7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90784" y="3688121"/>
            <a:ext cx="5962432" cy="3115377"/>
          </a:xfrm>
          <a:prstGeom prst="rect">
            <a:avLst/>
          </a:prstGeom>
        </p:spPr>
      </p:pic>
      <p:pic>
        <p:nvPicPr>
          <p:cNvPr id="4" name="Picture 3">
            <a:extLst>
              <a:ext uri="{FF2B5EF4-FFF2-40B4-BE49-F238E27FC236}">
                <a16:creationId xmlns:a16="http://schemas.microsoft.com/office/drawing/2014/main" id="{C4B1D93E-8706-3241-7FE9-46C7A3F931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725017"/>
            <a:ext cx="5854556" cy="1788892"/>
          </a:xfrm>
          <a:prstGeom prst="rect">
            <a:avLst/>
          </a:prstGeom>
        </p:spPr>
      </p:pic>
    </p:spTree>
    <p:extLst>
      <p:ext uri="{BB962C8B-B14F-4D97-AF65-F5344CB8AC3E}">
        <p14:creationId xmlns:p14="http://schemas.microsoft.com/office/powerpoint/2010/main" val="3943039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96A246D-C8C2-0033-B89D-EDF44E3B12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12340" y="2092954"/>
            <a:ext cx="4442318" cy="4442318"/>
          </a:xfrm>
          <a:prstGeom prst="rect">
            <a:avLst/>
          </a:prstGeom>
        </p:spPr>
      </p:pic>
      <p:sp>
        <p:nvSpPr>
          <p:cNvPr id="10" name="TextBox 9"/>
          <p:cNvSpPr txBox="1"/>
          <p:nvPr/>
        </p:nvSpPr>
        <p:spPr>
          <a:xfrm>
            <a:off x="49290" y="2092954"/>
            <a:ext cx="4563050" cy="4555093"/>
          </a:xfrm>
          <a:prstGeom prst="rect">
            <a:avLst/>
          </a:prstGeom>
          <a:noFill/>
        </p:spPr>
        <p:txBody>
          <a:bodyPr wrap="square" rtlCol="0">
            <a:spAutoFit/>
          </a:bodyPr>
          <a:lstStyle/>
          <a:p>
            <a:r>
              <a:rPr lang="en-US" sz="1600" dirty="0"/>
              <a:t>All the high-performance quality and </a:t>
            </a:r>
            <a:r>
              <a:rPr lang="en-GB" sz="1600" dirty="0"/>
              <a:t>extreme durability of ‘standard’ Floortex PVC mats but with significant addition eco-friendly features,</a:t>
            </a:r>
          </a:p>
          <a:p>
            <a:endParaRPr lang="en-GB" sz="1000" dirty="0"/>
          </a:p>
          <a:p>
            <a:r>
              <a:rPr lang="en-GB" sz="1600" b="1" kern="100" dirty="0">
                <a:effectLst/>
                <a:ea typeface="Calibri" panose="020F0502020204030204" pitchFamily="34" charset="0"/>
                <a:cs typeface="Times New Roman" panose="02020603050405020304" pitchFamily="18" charset="0"/>
              </a:rPr>
              <a:t>Ecotex BioPVC are the World’s first PVC chair mats produced using 100% renewable energy.</a:t>
            </a:r>
            <a:endParaRPr lang="en-GB" sz="1600" kern="100" dirty="0">
              <a:effectLst/>
              <a:ea typeface="Calibri" panose="020F0502020204030204" pitchFamily="34" charset="0"/>
              <a:cs typeface="Times New Roman" panose="02020603050405020304" pitchFamily="18" charset="0"/>
            </a:endParaRPr>
          </a:p>
          <a:p>
            <a:endParaRPr lang="en-US" sz="1000" dirty="0"/>
          </a:p>
          <a:p>
            <a:r>
              <a:rPr lang="en-GB" sz="1600" b="1" dirty="0">
                <a:ea typeface="Times New Roman" panose="02020603050405020304" pitchFamily="18" charset="0"/>
                <a:cs typeface="Aptos" panose="020B0004020202020204" pitchFamily="34" charset="0"/>
              </a:rPr>
              <a:t>In addition, the range is m</a:t>
            </a:r>
            <a:r>
              <a:rPr lang="en-GB" sz="1600" b="1" dirty="0">
                <a:effectLst/>
                <a:ea typeface="Times New Roman" panose="02020603050405020304" pitchFamily="18" charset="0"/>
                <a:cs typeface="Aptos" panose="020B0004020202020204" pitchFamily="34" charset="0"/>
              </a:rPr>
              <a:t>anufactured using PVC resin containing 25% sustainable none fossil-based material.</a:t>
            </a:r>
          </a:p>
          <a:p>
            <a:endParaRPr lang="en-US" sz="1000" dirty="0"/>
          </a:p>
          <a:p>
            <a:r>
              <a:rPr lang="en-US" sz="1600" dirty="0"/>
              <a:t>The bio-ethylene content is derived from wood-based residue from the forestry industry, crude tall oil, which is a sustainable residue of the pulp making process.</a:t>
            </a:r>
          </a:p>
          <a:p>
            <a:endParaRPr lang="en-US" sz="1400" dirty="0"/>
          </a:p>
          <a:p>
            <a:pPr algn="ctr"/>
            <a:r>
              <a:rPr lang="en-GB" b="1" kern="100" dirty="0">
                <a:solidFill>
                  <a:srgbClr val="000000"/>
                </a:solidFill>
                <a:effectLst/>
                <a:ea typeface="Times New Roman" panose="02020603050405020304" pitchFamily="18" charset="0"/>
                <a:cs typeface="Times New Roman" panose="02020603050405020304" pitchFamily="18" charset="0"/>
              </a:rPr>
              <a:t>The combined eco-friendly features result in </a:t>
            </a:r>
            <a:r>
              <a:rPr lang="en-GB" b="1" kern="100" dirty="0">
                <a:solidFill>
                  <a:srgbClr val="000000"/>
                </a:solidFill>
                <a:ea typeface="Times New Roman" panose="02020603050405020304" pitchFamily="18" charset="0"/>
                <a:cs typeface="Times New Roman" panose="02020603050405020304" pitchFamily="18" charset="0"/>
              </a:rPr>
              <a:t>a ISCC certified 20% </a:t>
            </a:r>
            <a:r>
              <a:rPr lang="en-GB" b="1" kern="100" dirty="0">
                <a:solidFill>
                  <a:srgbClr val="000000"/>
                </a:solidFill>
                <a:effectLst/>
                <a:ea typeface="Times New Roman" panose="02020603050405020304" pitchFamily="18" charset="0"/>
                <a:cs typeface="Times New Roman" panose="02020603050405020304" pitchFamily="18" charset="0"/>
              </a:rPr>
              <a:t>Reduction of Carbon Footprint for the finished chair mats.</a:t>
            </a:r>
            <a:endParaRPr lang="en-US" b="1" dirty="0"/>
          </a:p>
        </p:txBody>
      </p:sp>
      <p:pic>
        <p:nvPicPr>
          <p:cNvPr id="4" name="Picture 3">
            <a:extLst>
              <a:ext uri="{FF2B5EF4-FFF2-40B4-BE49-F238E27FC236}">
                <a16:creationId xmlns:a16="http://schemas.microsoft.com/office/drawing/2014/main" id="{EFD8438F-2600-9CA5-AE90-06AB465F19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0795" y="3617172"/>
            <a:ext cx="1305407" cy="1232886"/>
          </a:xfrm>
          <a:prstGeom prst="rect">
            <a:avLst/>
          </a:prstGeom>
        </p:spPr>
      </p:pic>
      <p:pic>
        <p:nvPicPr>
          <p:cNvPr id="11" name="Picture 10">
            <a:extLst>
              <a:ext uri="{FF2B5EF4-FFF2-40B4-BE49-F238E27FC236}">
                <a16:creationId xmlns:a16="http://schemas.microsoft.com/office/drawing/2014/main" id="{02869615-DAC5-9E2F-7E67-21C7434CC43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1869" r="11716"/>
          <a:stretch/>
        </p:blipFill>
        <p:spPr>
          <a:xfrm>
            <a:off x="5220431" y="769503"/>
            <a:ext cx="960364" cy="1256764"/>
          </a:xfrm>
          <a:prstGeom prst="rect">
            <a:avLst/>
          </a:prstGeom>
        </p:spPr>
      </p:pic>
      <p:pic>
        <p:nvPicPr>
          <p:cNvPr id="2" name="Picture 1">
            <a:extLst>
              <a:ext uri="{FF2B5EF4-FFF2-40B4-BE49-F238E27FC236}">
                <a16:creationId xmlns:a16="http://schemas.microsoft.com/office/drawing/2014/main" id="{E5CF9C50-8AF4-45BA-2E4A-D021359384C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840" r="13580" b="21728"/>
          <a:stretch/>
        </p:blipFill>
        <p:spPr>
          <a:xfrm>
            <a:off x="6395908" y="769503"/>
            <a:ext cx="1138112" cy="1210676"/>
          </a:xfrm>
          <a:prstGeom prst="rect">
            <a:avLst/>
          </a:prstGeom>
        </p:spPr>
      </p:pic>
      <p:pic>
        <p:nvPicPr>
          <p:cNvPr id="3" name="Picture 2">
            <a:extLst>
              <a:ext uri="{FF2B5EF4-FFF2-40B4-BE49-F238E27FC236}">
                <a16:creationId xmlns:a16="http://schemas.microsoft.com/office/drawing/2014/main" id="{10A6713A-CBDB-4EDB-D076-6F9DF963AA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725017"/>
            <a:ext cx="4476885" cy="1367937"/>
          </a:xfrm>
          <a:prstGeom prst="rect">
            <a:avLst/>
          </a:prstGeom>
        </p:spPr>
      </p:pic>
    </p:spTree>
    <p:extLst>
      <p:ext uri="{BB962C8B-B14F-4D97-AF65-F5344CB8AC3E}">
        <p14:creationId xmlns:p14="http://schemas.microsoft.com/office/powerpoint/2010/main" val="1354696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638430"/>
            <a:ext cx="9036498" cy="5219570"/>
          </a:xfrm>
          <a:prstGeom prst="rect">
            <a:avLst/>
          </a:prstGeom>
          <a:noFill/>
        </p:spPr>
        <p:txBody>
          <a:bodyPr wrap="square" rtlCol="0">
            <a:spAutoFit/>
          </a:bodyPr>
          <a:lstStyle/>
          <a:p>
            <a:r>
              <a:rPr lang="en-US" sz="1600" b="1" dirty="0"/>
              <a:t>All the benefits of Floortex’s unique Advantagemat PVC formulation but with added eco-friendly features</a:t>
            </a:r>
          </a:p>
          <a:p>
            <a:endParaRPr lang="en-US" sz="1050" b="1" dirty="0">
              <a:latin typeface="Helvetica45-Light" pitchFamily="34" charset="0"/>
            </a:endParaRPr>
          </a:p>
          <a:p>
            <a:r>
              <a:rPr lang="en-US" sz="1600" b="1" dirty="0">
                <a:latin typeface="Helvetica45-Light" pitchFamily="34" charset="0"/>
              </a:rPr>
              <a:t>Floortex Standard PVC Features &amp; Benefits</a:t>
            </a:r>
          </a:p>
          <a:p>
            <a:pPr marL="742950" marR="0" lvl="1"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6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Eco-friendly Bio-based PVC </a:t>
            </a:r>
            <a:r>
              <a:rPr kumimoji="0" lang="en-GB" altLang="en-US" sz="16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formulation provides</a:t>
            </a:r>
            <a:r>
              <a:rPr kumimoji="0" lang="en-GB" altLang="en-US" sz="16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Floortex’s durability and function, </a:t>
            </a:r>
            <a:r>
              <a:rPr kumimoji="0" lang="en-GB" altLang="en-US" sz="16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combined with</a:t>
            </a:r>
            <a:r>
              <a:rPr kumimoji="0" lang="en-GB" altLang="en-US" sz="16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sustainable material and eco-friendly manufacturing.</a:t>
            </a:r>
            <a:endParaRPr kumimoji="0" lang="en-GB" altLang="en-US" sz="1600" b="0" i="0" u="none" strike="noStrike" cap="none" normalizeH="0" baseline="0" dirty="0">
              <a:ln>
                <a:noFill/>
              </a:ln>
              <a:solidFill>
                <a:schemeClr val="tx1"/>
              </a:solidFill>
              <a:effectLst/>
            </a:endParaRPr>
          </a:p>
          <a:p>
            <a:pPr marL="742950" marR="0" lvl="1"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6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Provides an ergonomic easy glide</a:t>
            </a:r>
            <a:r>
              <a:rPr kumimoji="0" lang="en-GB" altLang="en-US" sz="16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surface, to reduce strain from movement, while </a:t>
            </a:r>
            <a:r>
              <a:rPr kumimoji="0" lang="en-GB" altLang="en-US" sz="16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protecting flooring</a:t>
            </a:r>
            <a:r>
              <a:rPr kumimoji="0" lang="en-GB" altLang="en-US" sz="16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from wear and damage caused by chair casters.</a:t>
            </a:r>
          </a:p>
          <a:p>
            <a:pPr marL="742950" lvl="1" indent="-285750" eaLnBrk="0" fontAlgn="base" hangingPunct="0">
              <a:spcBef>
                <a:spcPct val="0"/>
              </a:spcBef>
              <a:spcAft>
                <a:spcPct val="0"/>
              </a:spcAft>
              <a:buFont typeface="Arial" panose="020B0604020202020204" pitchFamily="34" charset="0"/>
              <a:buChar char="•"/>
            </a:pPr>
            <a:r>
              <a:rPr kumimoji="0" lang="en-GB" altLang="en-US" sz="16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Guaranteed not to crack, chip, or shatter,</a:t>
            </a:r>
            <a:r>
              <a:rPr kumimoji="0" lang="en-GB" altLang="en-US" sz="16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under normal use and correct application, for </a:t>
            </a:r>
            <a:r>
              <a:rPr kumimoji="0" lang="en-GB" altLang="en-US" sz="16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long life effectiveness.</a:t>
            </a:r>
            <a:endParaRPr kumimoji="0" lang="en-GB" altLang="en-US" sz="1600" b="0" i="0" u="none" strike="noStrike" cap="none" normalizeH="0" baseline="0" dirty="0">
              <a:ln>
                <a:noFill/>
              </a:ln>
              <a:solidFill>
                <a:schemeClr val="tx1"/>
              </a:solidFill>
              <a:effectLst/>
            </a:endParaRPr>
          </a:p>
          <a:p>
            <a:pPr marL="742950" marR="0" lvl="1"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6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Home friendly</a:t>
            </a:r>
            <a:r>
              <a:rPr kumimoji="0" lang="en-GB" altLang="en-US" sz="16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 </a:t>
            </a:r>
            <a:r>
              <a:rPr kumimoji="0" lang="en-GB" altLang="en-US" sz="16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100% free of harmful DIDP Phthalate content for improved air qualit</a:t>
            </a:r>
            <a:r>
              <a:rPr kumimoji="0" lang="en-GB" altLang="en-US" sz="16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y. </a:t>
            </a:r>
          </a:p>
          <a:p>
            <a:pPr marL="742950" marR="0" lvl="1"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6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Also free of tin, lead, cadmium and BPA.</a:t>
            </a:r>
            <a:endParaRPr kumimoji="0" lang="en-GB" altLang="en-US" sz="16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6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100% recyclable.</a:t>
            </a:r>
            <a:endParaRPr kumimoji="0" lang="en-GB" altLang="en-US" sz="1600" b="0" i="0" u="none" strike="noStrike" cap="none" normalizeH="0" baseline="0" dirty="0">
              <a:ln>
                <a:noFill/>
              </a:ln>
              <a:solidFill>
                <a:schemeClr val="tx1"/>
              </a:solidFill>
              <a:effectLst/>
            </a:endParaRPr>
          </a:p>
          <a:p>
            <a:pPr marL="742950" marR="0" lvl="1"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6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GREENGUARD GOLD Certified.</a:t>
            </a:r>
            <a:endParaRPr kumimoji="0" lang="en-GB" altLang="en-US" sz="1600" b="0" i="0" u="none" strike="noStrike" cap="none" normalizeH="0" baseline="0" dirty="0">
              <a:ln>
                <a:noFill/>
              </a:ln>
              <a:solidFill>
                <a:schemeClr val="tx1"/>
              </a:solidFill>
              <a:effectLst/>
            </a:endParaRPr>
          </a:p>
          <a:p>
            <a:pPr marL="742950" marR="0" lvl="1"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GB" altLang="en-US" sz="16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Made in the UK: </a:t>
            </a:r>
            <a:r>
              <a:rPr kumimoji="0" lang="en-GB" altLang="en-US" sz="16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Backed by our</a:t>
            </a:r>
            <a:r>
              <a:rPr kumimoji="0" lang="en-GB" altLang="en-US" sz="16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 </a:t>
            </a:r>
            <a:r>
              <a:rPr lang="en-GB" altLang="en-US" sz="1600" b="1" dirty="0">
                <a:latin typeface="Calibri" panose="020F0502020204030204" pitchFamily="34" charset="0"/>
                <a:ea typeface="Calibri" panose="020F0502020204030204" pitchFamily="34" charset="0"/>
                <a:cs typeface="Times New Roman" panose="02020603050405020304" pitchFamily="18" charset="0"/>
              </a:rPr>
              <a:t>2</a:t>
            </a:r>
            <a:r>
              <a:rPr kumimoji="0" lang="en-GB" altLang="en-US" sz="1600" b="1"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0 Year Limited Warranty.</a:t>
            </a:r>
            <a:endParaRPr kumimoji="0" lang="en-GB" altLang="en-US" sz="1600" b="0" i="0" u="none" strike="noStrike" cap="none" normalizeH="0" baseline="0" dirty="0">
              <a:ln>
                <a:noFill/>
              </a:ln>
              <a:solidFill>
                <a:schemeClr val="tx1"/>
              </a:solidFill>
              <a:effectLst/>
            </a:endParaRPr>
          </a:p>
          <a:p>
            <a:endParaRPr lang="en-US" sz="700" b="1" dirty="0">
              <a:latin typeface="Helvetica45-Light" pitchFamily="34" charset="0"/>
            </a:endParaRPr>
          </a:p>
          <a:p>
            <a:r>
              <a:rPr lang="en-US" sz="1600" b="1" dirty="0">
                <a:solidFill>
                  <a:srgbClr val="00B0F0"/>
                </a:solidFill>
                <a:latin typeface="Helvetica45-Light" pitchFamily="34" charset="0"/>
              </a:rPr>
              <a:t>Added Marvec BioPVC Eco-Friendly Features</a:t>
            </a:r>
          </a:p>
          <a:p>
            <a:pPr marL="285750" lvl="0" indent="-285750">
              <a:lnSpc>
                <a:spcPct val="107000"/>
              </a:lnSpc>
              <a:spcAft>
                <a:spcPts val="600"/>
              </a:spcAft>
              <a:buFont typeface="Wingdings" panose="05000000000000000000" pitchFamily="2" charset="2"/>
              <a:buChar char="§"/>
            </a:pPr>
            <a:r>
              <a:rPr lang="en-GB" sz="1800" b="1" kern="100" dirty="0">
                <a:effectLst/>
                <a:latin typeface="Calibri" panose="020F0502020204030204" pitchFamily="34" charset="0"/>
                <a:ea typeface="Calibri" panose="020F0502020204030204" pitchFamily="34" charset="0"/>
                <a:cs typeface="Times New Roman" panose="02020603050405020304" pitchFamily="18" charset="0"/>
              </a:rPr>
              <a:t>The World’s first PVC chair mats produced using 100% renewable energy</a:t>
            </a:r>
            <a:endParaRPr lang="en-GB" kern="100" dirty="0">
              <a:latin typeface="Calibri" panose="020F0502020204030204" pitchFamily="34" charset="0"/>
              <a:ea typeface="Calibri" panose="020F0502020204030204" pitchFamily="34" charset="0"/>
              <a:cs typeface="Times New Roman" panose="02020603050405020304" pitchFamily="18" charset="0"/>
            </a:endParaRPr>
          </a:p>
          <a:p>
            <a:pPr marL="285750" lvl="0" indent="-285750">
              <a:lnSpc>
                <a:spcPct val="107000"/>
              </a:lnSpc>
              <a:spcAft>
                <a:spcPts val="600"/>
              </a:spcAft>
              <a:buFont typeface="Wingdings" panose="05000000000000000000" pitchFamily="2" charset="2"/>
              <a:buChar char="§"/>
            </a:pPr>
            <a:r>
              <a:rPr lang="en-GB" sz="1800" b="1" dirty="0">
                <a:effectLst/>
                <a:latin typeface="Aptos" panose="020B0004020202020204" pitchFamily="34" charset="0"/>
                <a:ea typeface="Times New Roman" panose="02020603050405020304" pitchFamily="18" charset="0"/>
                <a:cs typeface="Aptos" panose="020B0004020202020204" pitchFamily="34" charset="0"/>
              </a:rPr>
              <a:t>Manufactured using PVC resin containing 25% sustainable none fossil-based material </a:t>
            </a:r>
            <a:endParaRPr lang="en-GB" sz="1800" dirty="0">
              <a:effectLst/>
              <a:latin typeface="Aptos" panose="020B0004020202020204" pitchFamily="34" charset="0"/>
              <a:ea typeface="Calibri" panose="020F0502020204030204" pitchFamily="34" charset="0"/>
              <a:cs typeface="Aptos" panose="020B0004020202020204" pitchFamily="34" charset="0"/>
            </a:endParaRPr>
          </a:p>
          <a:p>
            <a:pPr marL="285750" lvl="0" indent="-285750">
              <a:lnSpc>
                <a:spcPct val="107000"/>
              </a:lnSpc>
              <a:spcAft>
                <a:spcPts val="600"/>
              </a:spcAft>
              <a:buFont typeface="Wingdings" panose="05000000000000000000" pitchFamily="2" charset="2"/>
              <a:buChar char="§"/>
            </a:pPr>
            <a:r>
              <a:rPr lang="en-GB" sz="1800" b="1" kern="100" dirty="0">
                <a:effectLst/>
                <a:latin typeface="Calibri" panose="020F0502020204030204" pitchFamily="34" charset="0"/>
                <a:ea typeface="Calibri" panose="020F0502020204030204" pitchFamily="34" charset="0"/>
                <a:cs typeface="Times New Roman" panose="02020603050405020304" pitchFamily="18" charset="0"/>
              </a:rPr>
              <a:t>ISCC certified to have a 20% reduction in carbon footprint. </a:t>
            </a:r>
            <a:endParaRPr lang="en-GB" sz="1600" dirty="0"/>
          </a:p>
        </p:txBody>
      </p:sp>
      <p:pic>
        <p:nvPicPr>
          <p:cNvPr id="3" name="Picture 2">
            <a:extLst>
              <a:ext uri="{FF2B5EF4-FFF2-40B4-BE49-F238E27FC236}">
                <a16:creationId xmlns:a16="http://schemas.microsoft.com/office/drawing/2014/main" id="{0A6EC165-7DD3-7399-431A-7D69069C884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869" r="11716"/>
          <a:stretch/>
        </p:blipFill>
        <p:spPr>
          <a:xfrm>
            <a:off x="3880579" y="742653"/>
            <a:ext cx="691421" cy="904816"/>
          </a:xfrm>
          <a:prstGeom prst="rect">
            <a:avLst/>
          </a:prstGeom>
        </p:spPr>
      </p:pic>
      <p:pic>
        <p:nvPicPr>
          <p:cNvPr id="12" name="Picture 11">
            <a:extLst>
              <a:ext uri="{FF2B5EF4-FFF2-40B4-BE49-F238E27FC236}">
                <a16:creationId xmlns:a16="http://schemas.microsoft.com/office/drawing/2014/main" id="{1C4C1A86-D51E-47EA-73AD-C069DCE2B3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9861" y="725017"/>
            <a:ext cx="995385" cy="940087"/>
          </a:xfrm>
          <a:prstGeom prst="rect">
            <a:avLst/>
          </a:prstGeom>
        </p:spPr>
      </p:pic>
      <p:pic>
        <p:nvPicPr>
          <p:cNvPr id="5" name="Picture 4">
            <a:extLst>
              <a:ext uri="{FF2B5EF4-FFF2-40B4-BE49-F238E27FC236}">
                <a16:creationId xmlns:a16="http://schemas.microsoft.com/office/drawing/2014/main" id="{23A1E026-D939-AE12-8955-040EE87BDDD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840" r="13580" b="21728"/>
          <a:stretch/>
        </p:blipFill>
        <p:spPr>
          <a:xfrm>
            <a:off x="4817446" y="699506"/>
            <a:ext cx="875179" cy="930979"/>
          </a:xfrm>
          <a:prstGeom prst="rect">
            <a:avLst/>
          </a:prstGeom>
        </p:spPr>
      </p:pic>
      <p:pic>
        <p:nvPicPr>
          <p:cNvPr id="6" name="Picture 5">
            <a:extLst>
              <a:ext uri="{FF2B5EF4-FFF2-40B4-BE49-F238E27FC236}">
                <a16:creationId xmlns:a16="http://schemas.microsoft.com/office/drawing/2014/main" id="{9C896044-7156-47CE-EE72-5EE998EDFF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725017"/>
            <a:ext cx="2861984" cy="874495"/>
          </a:xfrm>
          <a:prstGeom prst="rect">
            <a:avLst/>
          </a:prstGeom>
        </p:spPr>
      </p:pic>
    </p:spTree>
    <p:extLst>
      <p:ext uri="{BB962C8B-B14F-4D97-AF65-F5344CB8AC3E}">
        <p14:creationId xmlns:p14="http://schemas.microsoft.com/office/powerpoint/2010/main" val="3523420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1169" y="4894122"/>
            <a:ext cx="1887677" cy="1887677"/>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25154" y="4894122"/>
            <a:ext cx="1887677" cy="1887677"/>
          </a:xfrm>
          <a:prstGeom prst="rect">
            <a:avLst/>
          </a:prstGeom>
        </p:spPr>
      </p:pic>
      <p:sp>
        <p:nvSpPr>
          <p:cNvPr id="8" name="TextBox 7"/>
          <p:cNvSpPr txBox="1"/>
          <p:nvPr/>
        </p:nvSpPr>
        <p:spPr>
          <a:xfrm>
            <a:off x="6206648" y="4481940"/>
            <a:ext cx="2646829" cy="369332"/>
          </a:xfrm>
          <a:prstGeom prst="rect">
            <a:avLst/>
          </a:prstGeom>
          <a:noFill/>
        </p:spPr>
        <p:txBody>
          <a:bodyPr wrap="square" rtlCol="0">
            <a:spAutoFit/>
          </a:bodyPr>
          <a:lstStyle/>
          <a:p>
            <a:pPr algn="ctr"/>
            <a:r>
              <a:rPr lang="en-US" dirty="0"/>
              <a:t>Low Pile Carpet Formats</a:t>
            </a:r>
            <a:endParaRPr lang="en-GB" dirty="0"/>
          </a:p>
        </p:txBody>
      </p:sp>
      <p:pic>
        <p:nvPicPr>
          <p:cNvPr id="17" name="Picture 16">
            <a:extLst>
              <a:ext uri="{FF2B5EF4-FFF2-40B4-BE49-F238E27FC236}">
                <a16:creationId xmlns:a16="http://schemas.microsoft.com/office/drawing/2014/main" id="{ADF3C764-00FA-0497-7330-AA881AAF9D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0388" y="3723838"/>
            <a:ext cx="3057962" cy="3057962"/>
          </a:xfrm>
          <a:prstGeom prst="rect">
            <a:avLst/>
          </a:prstGeom>
        </p:spPr>
      </p:pic>
      <p:pic>
        <p:nvPicPr>
          <p:cNvPr id="18" name="Picture 17">
            <a:extLst>
              <a:ext uri="{FF2B5EF4-FFF2-40B4-BE49-F238E27FC236}">
                <a16:creationId xmlns:a16="http://schemas.microsoft.com/office/drawing/2014/main" id="{C5403DF8-B8C7-DF18-67CA-58AB9C31F14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47025" y="2337245"/>
            <a:ext cx="1504689" cy="1421097"/>
          </a:xfrm>
          <a:prstGeom prst="rect">
            <a:avLst/>
          </a:prstGeom>
        </p:spPr>
      </p:pic>
      <p:sp>
        <p:nvSpPr>
          <p:cNvPr id="19" name="TextBox 18">
            <a:extLst>
              <a:ext uri="{FF2B5EF4-FFF2-40B4-BE49-F238E27FC236}">
                <a16:creationId xmlns:a16="http://schemas.microsoft.com/office/drawing/2014/main" id="{7EDADC31-4189-2357-E2B7-94C3D0DB4122}"/>
              </a:ext>
            </a:extLst>
          </p:cNvPr>
          <p:cNvSpPr txBox="1"/>
          <p:nvPr/>
        </p:nvSpPr>
        <p:spPr>
          <a:xfrm>
            <a:off x="290523" y="4481940"/>
            <a:ext cx="2216523" cy="369332"/>
          </a:xfrm>
          <a:prstGeom prst="rect">
            <a:avLst/>
          </a:prstGeom>
          <a:noFill/>
        </p:spPr>
        <p:txBody>
          <a:bodyPr wrap="square" rtlCol="0">
            <a:spAutoFit/>
          </a:bodyPr>
          <a:lstStyle/>
          <a:p>
            <a:pPr algn="ctr"/>
            <a:r>
              <a:rPr lang="en-US" dirty="0"/>
              <a:t>Hard Floor Formats</a:t>
            </a:r>
            <a:endParaRPr lang="en-GB" dirty="0"/>
          </a:p>
        </p:txBody>
      </p:sp>
      <p:pic>
        <p:nvPicPr>
          <p:cNvPr id="2" name="Picture 1">
            <a:extLst>
              <a:ext uri="{FF2B5EF4-FFF2-40B4-BE49-F238E27FC236}">
                <a16:creationId xmlns:a16="http://schemas.microsoft.com/office/drawing/2014/main" id="{5F317333-2C8B-5C7D-7390-A1F0A284F73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369" y="874644"/>
            <a:ext cx="3057962" cy="3057962"/>
          </a:xfrm>
          <a:prstGeom prst="rect">
            <a:avLst/>
          </a:prstGeom>
        </p:spPr>
      </p:pic>
      <p:pic>
        <p:nvPicPr>
          <p:cNvPr id="3" name="Picture 2">
            <a:extLst>
              <a:ext uri="{FF2B5EF4-FFF2-40B4-BE49-F238E27FC236}">
                <a16:creationId xmlns:a16="http://schemas.microsoft.com/office/drawing/2014/main" id="{6A5044CA-F331-E133-CCB0-116D038DE87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10670" y="874644"/>
            <a:ext cx="3057962" cy="3057962"/>
          </a:xfrm>
          <a:prstGeom prst="rect">
            <a:avLst/>
          </a:prstGeom>
        </p:spPr>
      </p:pic>
      <p:pic>
        <p:nvPicPr>
          <p:cNvPr id="5" name="Picture 4">
            <a:extLst>
              <a:ext uri="{FF2B5EF4-FFF2-40B4-BE49-F238E27FC236}">
                <a16:creationId xmlns:a16="http://schemas.microsoft.com/office/drawing/2014/main" id="{45CB2D32-EBFC-271A-6962-408BB63000A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33332" y="1014110"/>
            <a:ext cx="2861984" cy="874495"/>
          </a:xfrm>
          <a:prstGeom prst="rect">
            <a:avLst/>
          </a:prstGeom>
        </p:spPr>
      </p:pic>
    </p:spTree>
    <p:extLst>
      <p:ext uri="{BB962C8B-B14F-4D97-AF65-F5344CB8AC3E}">
        <p14:creationId xmlns:p14="http://schemas.microsoft.com/office/powerpoint/2010/main" val="3638144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579504" y="2325198"/>
            <a:ext cx="2522221" cy="369332"/>
          </a:xfrm>
          <a:prstGeom prst="rect">
            <a:avLst/>
          </a:prstGeom>
          <a:noFill/>
        </p:spPr>
        <p:txBody>
          <a:bodyPr wrap="square" rtlCol="0">
            <a:spAutoFit/>
          </a:bodyPr>
          <a:lstStyle/>
          <a:p>
            <a:pPr algn="ctr"/>
            <a:r>
              <a:rPr lang="en-US" b="1" dirty="0"/>
              <a:t>Launch: January 2024</a:t>
            </a:r>
            <a:endParaRPr lang="en-GB" b="1"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54449" y="757319"/>
            <a:ext cx="3037441" cy="3037441"/>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44742" y="621298"/>
            <a:ext cx="1390381" cy="1390381"/>
          </a:xfrm>
          <a:prstGeom prst="rect">
            <a:avLst/>
          </a:prstGeom>
        </p:spPr>
      </p:pic>
      <p:pic>
        <p:nvPicPr>
          <p:cNvPr id="6" name="Picture 5">
            <a:extLst>
              <a:ext uri="{FF2B5EF4-FFF2-40B4-BE49-F238E27FC236}">
                <a16:creationId xmlns:a16="http://schemas.microsoft.com/office/drawing/2014/main" id="{3914700E-E257-E6AA-57BD-8406D5787BD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2840" r="13580" b="21728"/>
          <a:stretch/>
        </p:blipFill>
        <p:spPr>
          <a:xfrm>
            <a:off x="267821" y="1853520"/>
            <a:ext cx="1481049" cy="1575479"/>
          </a:xfrm>
          <a:prstGeom prst="rect">
            <a:avLst/>
          </a:prstGeom>
        </p:spPr>
      </p:pic>
      <p:graphicFrame>
        <p:nvGraphicFramePr>
          <p:cNvPr id="7" name="Table 6">
            <a:extLst>
              <a:ext uri="{FF2B5EF4-FFF2-40B4-BE49-F238E27FC236}">
                <a16:creationId xmlns:a16="http://schemas.microsoft.com/office/drawing/2014/main" id="{48C6F3A6-A126-829A-1B09-922D1C98AC81}"/>
              </a:ext>
            </a:extLst>
          </p:cNvPr>
          <p:cNvGraphicFramePr>
            <a:graphicFrameLocks noGrp="1"/>
          </p:cNvGraphicFramePr>
          <p:nvPr>
            <p:extLst>
              <p:ext uri="{D42A27DB-BD31-4B8C-83A1-F6EECF244321}">
                <p14:modId xmlns:p14="http://schemas.microsoft.com/office/powerpoint/2010/main" val="2927123411"/>
              </p:ext>
            </p:extLst>
          </p:nvPr>
        </p:nvGraphicFramePr>
        <p:xfrm>
          <a:off x="2412999" y="3034506"/>
          <a:ext cx="3352801" cy="2543175"/>
        </p:xfrm>
        <a:graphic>
          <a:graphicData uri="http://schemas.openxmlformats.org/drawingml/2006/table">
            <a:tbl>
              <a:tblPr/>
              <a:tblGrid>
                <a:gridCol w="972471">
                  <a:extLst>
                    <a:ext uri="{9D8B030D-6E8A-4147-A177-3AD203B41FA5}">
                      <a16:colId xmlns:a16="http://schemas.microsoft.com/office/drawing/2014/main" val="2733465528"/>
                    </a:ext>
                  </a:extLst>
                </a:gridCol>
                <a:gridCol w="902555">
                  <a:extLst>
                    <a:ext uri="{9D8B030D-6E8A-4147-A177-3AD203B41FA5}">
                      <a16:colId xmlns:a16="http://schemas.microsoft.com/office/drawing/2014/main" val="2329182613"/>
                    </a:ext>
                  </a:extLst>
                </a:gridCol>
                <a:gridCol w="867597">
                  <a:extLst>
                    <a:ext uri="{9D8B030D-6E8A-4147-A177-3AD203B41FA5}">
                      <a16:colId xmlns:a16="http://schemas.microsoft.com/office/drawing/2014/main" val="3562605851"/>
                    </a:ext>
                  </a:extLst>
                </a:gridCol>
                <a:gridCol w="610178">
                  <a:extLst>
                    <a:ext uri="{9D8B030D-6E8A-4147-A177-3AD203B41FA5}">
                      <a16:colId xmlns:a16="http://schemas.microsoft.com/office/drawing/2014/main" val="10227393"/>
                    </a:ext>
                  </a:extLst>
                </a:gridCol>
              </a:tblGrid>
              <a:tr h="200025">
                <a:tc gridSpan="3">
                  <a:txBody>
                    <a:bodyPr/>
                    <a:lstStyle/>
                    <a:p>
                      <a:pPr algn="l" fontAlgn="b"/>
                      <a:r>
                        <a:rPr lang="en-GB" sz="1100" b="1" i="0" u="none" strike="noStrike">
                          <a:solidFill>
                            <a:srgbClr val="000000"/>
                          </a:solidFill>
                          <a:effectLst/>
                          <a:latin typeface="Calibri" panose="020F0502020204030204" pitchFamily="34" charset="0"/>
                        </a:rPr>
                        <a:t>Ecotex Marvec Bio PVC - Low Pile Carpet</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hMerge="1">
                  <a:txBody>
                    <a:bodyPr/>
                    <a:lstStyle/>
                    <a:p>
                      <a:endParaRPr lang="en-GB"/>
                    </a:p>
                  </a:txBody>
                  <a:tcPr/>
                </a:tc>
                <a:tc hMerge="1">
                  <a:txBody>
                    <a:bodyPr/>
                    <a:lstStyle/>
                    <a:p>
                      <a:endParaRPr lang="en-GB"/>
                    </a:p>
                  </a:txBody>
                  <a:tcPr/>
                </a:tc>
                <a:tc>
                  <a:txBody>
                    <a:bodyPr/>
                    <a:lstStyle/>
                    <a:p>
                      <a:pPr algn="l" fontAlgn="b"/>
                      <a:r>
                        <a:rPr lang="en-GB" sz="1100" b="1" i="0" u="none" strike="noStrike">
                          <a:solidFill>
                            <a:srgbClr val="000000"/>
                          </a:solidFill>
                          <a:effectLs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488029939"/>
                  </a:ext>
                </a:extLst>
              </a:tr>
              <a:tr h="200025">
                <a:tc>
                  <a:txBody>
                    <a:bodyPr/>
                    <a:lstStyle/>
                    <a:p>
                      <a:pPr algn="l" fontAlgn="b"/>
                      <a:r>
                        <a:rPr lang="en-GB" sz="1100" b="1" i="0" u="none" strike="noStrike">
                          <a:solidFill>
                            <a:srgbClr val="000000"/>
                          </a:solidFill>
                          <a:effectLst/>
                          <a:latin typeface="Calibri" panose="020F0502020204030204" pitchFamily="34" charset="0"/>
                        </a:rPr>
                        <a:t>Code</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1" i="0" u="none" strike="noStrike">
                          <a:solidFill>
                            <a:srgbClr val="000000"/>
                          </a:solidFill>
                          <a:effectLst/>
                          <a:latin typeface="Calibri" panose="020F0502020204030204" pitchFamily="34" charset="0"/>
                        </a:rPr>
                        <a:t>Size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1" i="0" u="none" strike="noStrike">
                          <a:solidFill>
                            <a:srgbClr val="000000"/>
                          </a:solidFill>
                          <a:effectLst/>
                          <a:latin typeface="Calibri" panose="020F0502020204030204" pitchFamily="34" charset="0"/>
                        </a:rPr>
                        <a:t>Shape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1" i="0" u="none" strike="noStrike">
                          <a:solidFill>
                            <a:srgbClr val="000000"/>
                          </a:solidFill>
                          <a:effectLst/>
                          <a:latin typeface="Calibri" panose="020F0502020204030204" pitchFamily="34" charset="0"/>
                        </a:rPr>
                        <a:t>List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5480942"/>
                  </a:ext>
                </a:extLst>
              </a:tr>
              <a:tr h="190500">
                <a:tc>
                  <a:txBody>
                    <a:bodyPr/>
                    <a:lstStyle/>
                    <a:p>
                      <a:pPr algn="l" fontAlgn="b"/>
                      <a:r>
                        <a:rPr lang="en-GB" sz="1100" b="0" i="0" u="none" strike="noStrike">
                          <a:solidFill>
                            <a:srgbClr val="000000"/>
                          </a:solidFill>
                          <a:effectLst/>
                          <a:latin typeface="Calibri" panose="020F0502020204030204" pitchFamily="34" charset="0"/>
                        </a:rPr>
                        <a:t>CMFLFG0002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100" b="0" i="0" u="none" strike="noStrike">
                          <a:solidFill>
                            <a:srgbClr val="000000"/>
                          </a:solidFill>
                          <a:effectLst/>
                          <a:latin typeface="Calibri" panose="020F0502020204030204" pitchFamily="34" charset="0"/>
                        </a:rPr>
                        <a:t>90 x 120cm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100" b="0" i="0" u="none" strike="noStrike">
                          <a:solidFill>
                            <a:srgbClr val="000000"/>
                          </a:solidFill>
                          <a:effectLst/>
                          <a:latin typeface="Calibri" panose="020F0502020204030204" pitchFamily="34" charset="0"/>
                        </a:rPr>
                        <a:t>Rectangular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0" i="0" u="none" strike="noStrike">
                          <a:solidFill>
                            <a:srgbClr val="000000"/>
                          </a:solidFill>
                          <a:effectLst/>
                          <a:latin typeface="Calibri" panose="020F0502020204030204" pitchFamily="34" charset="0"/>
                        </a:rPr>
                        <a:t>£78.64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615065"/>
                  </a:ext>
                </a:extLst>
              </a:tr>
              <a:tr h="200025">
                <a:tc>
                  <a:txBody>
                    <a:bodyPr/>
                    <a:lstStyle/>
                    <a:p>
                      <a:pPr algn="l" fontAlgn="b"/>
                      <a:r>
                        <a:rPr lang="en-GB" sz="1100" b="0" i="0" u="none" strike="noStrike">
                          <a:solidFill>
                            <a:srgbClr val="000000"/>
                          </a:solidFill>
                          <a:effectLst/>
                          <a:latin typeface="Calibri" panose="020F0502020204030204" pitchFamily="34" charset="0"/>
                        </a:rPr>
                        <a:t>CMFLFG0004</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GB" sz="1100" b="0" i="0" u="none" strike="noStrike">
                          <a:solidFill>
                            <a:srgbClr val="000000"/>
                          </a:solidFill>
                          <a:effectLst/>
                          <a:latin typeface="Calibri" panose="020F0502020204030204" pitchFamily="34" charset="0"/>
                        </a:rPr>
                        <a:t>116 x 150cm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100" b="0" i="0" u="none" strike="noStrike">
                          <a:solidFill>
                            <a:srgbClr val="000000"/>
                          </a:solidFill>
                          <a:effectLst/>
                          <a:latin typeface="Calibri" panose="020F0502020204030204" pitchFamily="34" charset="0"/>
                        </a:rPr>
                        <a:t>Rectangular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100" b="0" i="0" u="none" strike="noStrike">
                          <a:solidFill>
                            <a:srgbClr val="000000"/>
                          </a:solidFill>
                          <a:effectLst/>
                          <a:latin typeface="Calibri" panose="020F0502020204030204" pitchFamily="34" charset="0"/>
                        </a:rPr>
                        <a:t>£143.04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643131"/>
                  </a:ext>
                </a:extLst>
              </a:tr>
              <a:tr h="200025">
                <a:tc>
                  <a:txBody>
                    <a:bodyPr/>
                    <a:lstStyle/>
                    <a:p>
                      <a:pPr algn="ctr" fontAlgn="b"/>
                      <a:endParaRPr lang="en-GB" sz="1100" b="0" i="0" u="none" strike="noStrike">
                        <a:solidFill>
                          <a:srgbClr val="000000"/>
                        </a:solidFill>
                        <a:effectLst/>
                        <a:latin typeface="Calibri" panose="020F050202020403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endParaRPr lang="en-GB" sz="1100" b="0" i="0" u="none" strike="noStrike">
                        <a:solidFill>
                          <a:srgbClr val="000000"/>
                        </a:solidFill>
                        <a:effectLst/>
                        <a:latin typeface="Calibri" panose="020F050202020403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GB" sz="1100" b="0" i="0" u="none" strike="noStrike">
                        <a:solidFill>
                          <a:srgbClr val="000000"/>
                        </a:solidFill>
                        <a:effectLst/>
                        <a:latin typeface="Calibri" panose="020F050202020403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n-GB" sz="1100" b="0" i="0" u="none" strike="noStrike">
                        <a:solidFill>
                          <a:srgbClr val="000000"/>
                        </a:solidFill>
                        <a:effectLst/>
                        <a:latin typeface="Calibri" panose="020F050202020403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9940564"/>
                  </a:ext>
                </a:extLst>
              </a:tr>
              <a:tr h="200025">
                <a:tc gridSpan="3">
                  <a:txBody>
                    <a:bodyPr/>
                    <a:lstStyle/>
                    <a:p>
                      <a:pPr algn="l" fontAlgn="b"/>
                      <a:r>
                        <a:rPr lang="en-GB" sz="1100" b="1" i="0" u="none" strike="noStrike">
                          <a:solidFill>
                            <a:srgbClr val="000000"/>
                          </a:solidFill>
                          <a:effectLst/>
                          <a:latin typeface="Calibri" panose="020F0502020204030204" pitchFamily="34" charset="0"/>
                        </a:rPr>
                        <a:t>Ecotex Marvec Bio PVC - Hard Floor</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hMerge="1">
                  <a:txBody>
                    <a:bodyPr/>
                    <a:lstStyle/>
                    <a:p>
                      <a:endParaRPr lang="en-GB"/>
                    </a:p>
                  </a:txBody>
                  <a:tcPr/>
                </a:tc>
                <a:tc hMerge="1">
                  <a:txBody>
                    <a:bodyPr/>
                    <a:lstStyle/>
                    <a:p>
                      <a:endParaRPr lang="en-GB"/>
                    </a:p>
                  </a:txBody>
                  <a:tcPr/>
                </a:tc>
                <a:tc>
                  <a:txBody>
                    <a:bodyPr/>
                    <a:lstStyle/>
                    <a:p>
                      <a:pPr algn="l" fontAlgn="b"/>
                      <a:r>
                        <a:rPr lang="en-GB" sz="1100" b="1" i="0" u="none" strike="noStrike">
                          <a:solidFill>
                            <a:srgbClr val="000000"/>
                          </a:solidFill>
                          <a:effectLs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3425396659"/>
                  </a:ext>
                </a:extLst>
              </a:tr>
              <a:tr h="200025">
                <a:tc>
                  <a:txBody>
                    <a:bodyPr/>
                    <a:lstStyle/>
                    <a:p>
                      <a:pPr algn="l" fontAlgn="b"/>
                      <a:r>
                        <a:rPr lang="en-GB" sz="1100" b="1" i="0" u="none" strike="noStrike">
                          <a:solidFill>
                            <a:srgbClr val="000000"/>
                          </a:solidFill>
                          <a:effectLst/>
                          <a:latin typeface="Calibri" panose="020F0502020204030204" pitchFamily="34" charset="0"/>
                        </a:rPr>
                        <a:t>Code</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1" i="0" u="none" strike="noStrike">
                          <a:solidFill>
                            <a:srgbClr val="000000"/>
                          </a:solidFill>
                          <a:effectLst/>
                          <a:latin typeface="Calibri" panose="020F0502020204030204" pitchFamily="34" charset="0"/>
                        </a:rPr>
                        <a:t>Size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1" i="0" u="none" strike="noStrike">
                          <a:solidFill>
                            <a:srgbClr val="000000"/>
                          </a:solidFill>
                          <a:effectLst/>
                          <a:latin typeface="Calibri" panose="020F0502020204030204" pitchFamily="34" charset="0"/>
                        </a:rPr>
                        <a:t>Shape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1" i="0" u="none" strike="noStrike">
                          <a:solidFill>
                            <a:srgbClr val="000000"/>
                          </a:solidFill>
                          <a:effectLst/>
                          <a:latin typeface="Calibri" panose="020F0502020204030204" pitchFamily="34" charset="0"/>
                        </a:rPr>
                        <a:t>List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1707318"/>
                  </a:ext>
                </a:extLst>
              </a:tr>
              <a:tr h="190500">
                <a:tc>
                  <a:txBody>
                    <a:bodyPr/>
                    <a:lstStyle/>
                    <a:p>
                      <a:pPr algn="l" fontAlgn="b"/>
                      <a:r>
                        <a:rPr lang="en-GB" sz="1100" b="0" i="0" u="none" strike="noStrike">
                          <a:solidFill>
                            <a:srgbClr val="000000"/>
                          </a:solidFill>
                          <a:effectLst/>
                          <a:latin typeface="Calibri" panose="020F0502020204030204" pitchFamily="34" charset="0"/>
                        </a:rPr>
                        <a:t>CMFLFS0002</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100" b="0" i="0" u="none" strike="noStrike">
                          <a:solidFill>
                            <a:srgbClr val="000000"/>
                          </a:solidFill>
                          <a:effectLst/>
                          <a:latin typeface="Calibri" panose="020F0502020204030204" pitchFamily="34" charset="0"/>
                        </a:rPr>
                        <a:t>90 x 120cm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100" b="0" i="0" u="none" strike="noStrike">
                          <a:solidFill>
                            <a:srgbClr val="000000"/>
                          </a:solidFill>
                          <a:effectLst/>
                          <a:latin typeface="Calibri" panose="020F0502020204030204" pitchFamily="34" charset="0"/>
                        </a:rPr>
                        <a:t>Rectangular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0" i="0" u="none" strike="noStrike">
                          <a:solidFill>
                            <a:srgbClr val="000000"/>
                          </a:solidFill>
                          <a:effectLst/>
                          <a:latin typeface="Calibri" panose="020F0502020204030204" pitchFamily="34" charset="0"/>
                        </a:rPr>
                        <a:t>£78.64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3416193"/>
                  </a:ext>
                </a:extLst>
              </a:tr>
              <a:tr h="200025">
                <a:tc>
                  <a:txBody>
                    <a:bodyPr/>
                    <a:lstStyle/>
                    <a:p>
                      <a:pPr algn="l" fontAlgn="b"/>
                      <a:r>
                        <a:rPr lang="en-GB" sz="1100" b="0" i="0" u="none" strike="noStrike">
                          <a:solidFill>
                            <a:srgbClr val="000000"/>
                          </a:solidFill>
                          <a:effectLst/>
                          <a:latin typeface="Calibri" panose="020F0502020204030204" pitchFamily="34" charset="0"/>
                        </a:rPr>
                        <a:t>CMFLFS0004</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en-GB" sz="1100" b="0" i="0" u="none" strike="noStrike">
                          <a:solidFill>
                            <a:srgbClr val="000000"/>
                          </a:solidFill>
                          <a:effectLst/>
                          <a:latin typeface="Calibri" panose="020F0502020204030204" pitchFamily="34" charset="0"/>
                        </a:rPr>
                        <a:t>116 x 150cm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100" b="0" i="0" u="none" strike="noStrike">
                          <a:solidFill>
                            <a:srgbClr val="000000"/>
                          </a:solidFill>
                          <a:effectLst/>
                          <a:latin typeface="Calibri" panose="020F0502020204030204" pitchFamily="34" charset="0"/>
                        </a:rPr>
                        <a:t>Rectangular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100" b="0" i="0" u="none" strike="noStrike">
                          <a:solidFill>
                            <a:srgbClr val="000000"/>
                          </a:solidFill>
                          <a:effectLst/>
                          <a:latin typeface="Calibri" panose="020F0502020204030204" pitchFamily="34" charset="0"/>
                        </a:rPr>
                        <a:t>£143.04</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9131213"/>
                  </a:ext>
                </a:extLst>
              </a:tr>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45723755"/>
                  </a:ext>
                </a:extLst>
              </a:tr>
              <a:tr h="190500">
                <a:tc>
                  <a:txBody>
                    <a:bodyPr/>
                    <a:lstStyle/>
                    <a:p>
                      <a:pPr algn="l" fontAlgn="b"/>
                      <a:r>
                        <a:rPr lang="en-GB" sz="1100" b="1" i="0" u="none" strike="noStrike">
                          <a:solidFill>
                            <a:srgbClr val="000000"/>
                          </a:solidFill>
                          <a:effectLst/>
                          <a:latin typeface="Calibri" panose="020F0502020204030204" pitchFamily="34" charset="0"/>
                        </a:rPr>
                        <a:t>Code Prefixs:  </a:t>
                      </a:r>
                    </a:p>
                  </a:txBody>
                  <a:tcPr marL="9525" marR="9525" marT="9525" marB="0" anchor="b">
                    <a:lnL>
                      <a:noFill/>
                    </a:lnL>
                    <a:lnR>
                      <a:noFill/>
                    </a:lnR>
                    <a:lnT>
                      <a:noFill/>
                    </a:lnT>
                    <a:lnB>
                      <a:noFill/>
                    </a:lnB>
                  </a:tcPr>
                </a:tc>
                <a:tc>
                  <a:txBody>
                    <a:bodyPr/>
                    <a:lstStyle/>
                    <a:p>
                      <a:pPr algn="l" fontAlgn="b"/>
                      <a:r>
                        <a:rPr lang="en-GB" sz="1100" b="0" i="0" u="none" strike="noStrike">
                          <a:solidFill>
                            <a:srgbClr val="000000"/>
                          </a:solidFill>
                          <a:effectLst/>
                          <a:latin typeface="Calibri" panose="020F0502020204030204" pitchFamily="34" charset="0"/>
                        </a:rPr>
                        <a:t>UB - Bulk</a:t>
                      </a:r>
                    </a:p>
                  </a:txBody>
                  <a:tcPr marL="9525" marR="9525" marT="9525" marB="0" anchor="b">
                    <a:lnL>
                      <a:noFill/>
                    </a:lnL>
                    <a:lnR>
                      <a:noFill/>
                    </a:lnR>
                    <a:lnT>
                      <a:noFill/>
                    </a:lnT>
                    <a:lnB>
                      <a:noFill/>
                    </a:lnB>
                  </a:tcPr>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842941550"/>
                  </a:ext>
                </a:extLst>
              </a:tr>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gridSpan="2">
                  <a:txBody>
                    <a:bodyPr/>
                    <a:lstStyle/>
                    <a:p>
                      <a:pPr algn="l" fontAlgn="b"/>
                      <a:r>
                        <a:rPr lang="en-GB" sz="1100" b="0" i="0" u="none" strike="noStrike">
                          <a:solidFill>
                            <a:srgbClr val="000000"/>
                          </a:solidFill>
                          <a:effectLst/>
                          <a:latin typeface="Calibri" panose="020F0502020204030204" pitchFamily="34" charset="0"/>
                        </a:rPr>
                        <a:t>UC - Flat Packed</a:t>
                      </a:r>
                    </a:p>
                  </a:txBody>
                  <a:tcPr marL="9525" marR="9525" marT="9525" marB="0" anchor="b">
                    <a:lnL>
                      <a:noFill/>
                    </a:lnL>
                    <a:lnR>
                      <a:noFill/>
                    </a:lnR>
                    <a:lnT>
                      <a:noFill/>
                    </a:lnT>
                    <a:lnB>
                      <a:noFill/>
                    </a:lnB>
                  </a:tcPr>
                </a:tc>
                <a:tc hMerge="1">
                  <a:txBody>
                    <a:bodyPr/>
                    <a:lstStyle/>
                    <a:p>
                      <a:endParaRPr lang="en-GB"/>
                    </a:p>
                  </a:txBody>
                  <a:tcPr/>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11959673"/>
                  </a:ext>
                </a:extLst>
              </a:tr>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gridSpan="2">
                  <a:txBody>
                    <a:bodyPr/>
                    <a:lstStyle/>
                    <a:p>
                      <a:pPr algn="l" fontAlgn="b"/>
                      <a:r>
                        <a:rPr lang="en-GB" sz="1100" b="0" i="0" u="none" strike="noStrike">
                          <a:solidFill>
                            <a:srgbClr val="000000"/>
                          </a:solidFill>
                          <a:effectLst/>
                          <a:latin typeface="Calibri" panose="020F0502020204030204" pitchFamily="34" charset="0"/>
                        </a:rPr>
                        <a:t>UR - Rolled Packed</a:t>
                      </a:r>
                    </a:p>
                  </a:txBody>
                  <a:tcPr marL="9525" marR="9525" marT="9525" marB="0" anchor="b">
                    <a:lnL>
                      <a:noFill/>
                    </a:lnL>
                    <a:lnR>
                      <a:noFill/>
                    </a:lnR>
                    <a:lnT>
                      <a:noFill/>
                    </a:lnT>
                    <a:lnB>
                      <a:noFill/>
                    </a:lnB>
                  </a:tcPr>
                </a:tc>
                <a:tc hMerge="1">
                  <a:txBody>
                    <a:bodyPr/>
                    <a:lstStyle/>
                    <a:p>
                      <a:endParaRPr lang="en-GB"/>
                    </a:p>
                  </a:txBody>
                  <a:tcPr/>
                </a:tc>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2540166808"/>
                  </a:ext>
                </a:extLst>
              </a:tr>
            </a:tbl>
          </a:graphicData>
        </a:graphic>
      </p:graphicFrame>
      <p:pic>
        <p:nvPicPr>
          <p:cNvPr id="3" name="Picture 2">
            <a:extLst>
              <a:ext uri="{FF2B5EF4-FFF2-40B4-BE49-F238E27FC236}">
                <a16:creationId xmlns:a16="http://schemas.microsoft.com/office/drawing/2014/main" id="{7A4FA296-CFDC-3096-1AF5-938E4E8E55F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869" r="11716"/>
          <a:stretch/>
        </p:blipFill>
        <p:spPr>
          <a:xfrm>
            <a:off x="284300" y="3632065"/>
            <a:ext cx="1448090" cy="1895018"/>
          </a:xfrm>
          <a:prstGeom prst="rect">
            <a:avLst/>
          </a:prstGeom>
        </p:spPr>
      </p:pic>
      <p:pic>
        <p:nvPicPr>
          <p:cNvPr id="4" name="Picture 3">
            <a:extLst>
              <a:ext uri="{FF2B5EF4-FFF2-40B4-BE49-F238E27FC236}">
                <a16:creationId xmlns:a16="http://schemas.microsoft.com/office/drawing/2014/main" id="{DDC16291-F9ED-4C88-FC6F-344BEE32AEA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46409" y="4050602"/>
            <a:ext cx="2084881" cy="1969056"/>
          </a:xfrm>
          <a:prstGeom prst="rect">
            <a:avLst/>
          </a:prstGeom>
        </p:spPr>
      </p:pic>
      <p:pic>
        <p:nvPicPr>
          <p:cNvPr id="5" name="Picture 4">
            <a:extLst>
              <a:ext uri="{FF2B5EF4-FFF2-40B4-BE49-F238E27FC236}">
                <a16:creationId xmlns:a16="http://schemas.microsoft.com/office/drawing/2014/main" id="{6AA3A232-D0FB-E5A9-8B76-ED074DC9C9F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77545" y="1144399"/>
            <a:ext cx="3431349" cy="1048468"/>
          </a:xfrm>
          <a:prstGeom prst="rect">
            <a:avLst/>
          </a:prstGeom>
        </p:spPr>
      </p:pic>
    </p:spTree>
    <p:extLst>
      <p:ext uri="{BB962C8B-B14F-4D97-AF65-F5344CB8AC3E}">
        <p14:creationId xmlns:p14="http://schemas.microsoft.com/office/powerpoint/2010/main" val="35277438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539224"/>
            <a:ext cx="9144000" cy="5478423"/>
          </a:xfrm>
          <a:prstGeom prst="rect">
            <a:avLst/>
          </a:prstGeom>
        </p:spPr>
        <p:txBody>
          <a:bodyPr wrap="square">
            <a:spAutoFit/>
          </a:bodyPr>
          <a:lstStyle/>
          <a:p>
            <a:pPr>
              <a:spcAft>
                <a:spcPts val="0"/>
              </a:spcAft>
            </a:pPr>
            <a:r>
              <a:rPr lang="en-GB" b="1" dirty="0">
                <a:solidFill>
                  <a:srgbClr val="000000"/>
                </a:solidFill>
                <a:latin typeface="Calibri" panose="020F0502020204030204" pitchFamily="34" charset="0"/>
                <a:ea typeface="Calibri" panose="020F0502020204030204" pitchFamily="34" charset="0"/>
              </a:rPr>
              <a:t>Background </a:t>
            </a:r>
            <a:endParaRPr lang="en-GB" sz="1400" dirty="0">
              <a:solidFill>
                <a:srgbClr val="000000"/>
              </a:solidFill>
              <a:latin typeface="Calibri" panose="020F0502020204030204" pitchFamily="34" charset="0"/>
              <a:ea typeface="Calibri" panose="020F0502020204030204" pitchFamily="34" charset="0"/>
            </a:endParaRPr>
          </a:p>
          <a:p>
            <a:pPr>
              <a:spcAft>
                <a:spcPts val="0"/>
              </a:spcAft>
            </a:pPr>
            <a:r>
              <a:rPr lang="en-GB" sz="1400" dirty="0">
                <a:solidFill>
                  <a:srgbClr val="000000"/>
                </a:solidFill>
                <a:latin typeface="Calibri" panose="020F0502020204030204" pitchFamily="34" charset="0"/>
                <a:ea typeface="Calibri" panose="020F0502020204030204" pitchFamily="34" charset="0"/>
              </a:rPr>
              <a:t>The plastics industry is moving towards reducing its carbon footprint by introducing new bio based raw materials. </a:t>
            </a:r>
          </a:p>
          <a:p>
            <a:pPr>
              <a:spcAft>
                <a:spcPts val="0"/>
              </a:spcAft>
            </a:pPr>
            <a:r>
              <a:rPr lang="en-GB" sz="1400" dirty="0">
                <a:solidFill>
                  <a:srgbClr val="000000"/>
                </a:solidFill>
                <a:latin typeface="Calibri" panose="020F0502020204030204" pitchFamily="34" charset="0"/>
                <a:ea typeface="Calibri" panose="020F0502020204030204" pitchFamily="34" charset="0"/>
              </a:rPr>
              <a:t>To achieve this transition as fast as possible, the industry has adopted “Mass Balancing”. </a:t>
            </a:r>
          </a:p>
          <a:p>
            <a:pPr>
              <a:spcAft>
                <a:spcPts val="0"/>
              </a:spcAft>
            </a:pPr>
            <a:endParaRPr lang="en-GB" sz="800" dirty="0">
              <a:solidFill>
                <a:srgbClr val="000000"/>
              </a:solidFill>
              <a:latin typeface="Calibri" panose="020F0502020204030204" pitchFamily="34" charset="0"/>
              <a:ea typeface="Calibri" panose="020F0502020204030204" pitchFamily="34" charset="0"/>
            </a:endParaRPr>
          </a:p>
          <a:p>
            <a:pPr>
              <a:spcAft>
                <a:spcPts val="0"/>
              </a:spcAft>
            </a:pPr>
            <a:r>
              <a:rPr lang="en-GB" b="1" dirty="0">
                <a:solidFill>
                  <a:srgbClr val="000000"/>
                </a:solidFill>
                <a:latin typeface="Calibri" panose="020F0502020204030204" pitchFamily="34" charset="0"/>
                <a:ea typeface="Calibri" panose="020F0502020204030204" pitchFamily="34" charset="0"/>
              </a:rPr>
              <a:t>What is Mass Balancing? </a:t>
            </a:r>
            <a:endParaRPr lang="en-GB" sz="1400" dirty="0">
              <a:solidFill>
                <a:srgbClr val="000000"/>
              </a:solidFill>
              <a:latin typeface="Calibri" panose="020F0502020204030204" pitchFamily="34" charset="0"/>
              <a:ea typeface="Calibri" panose="020F0502020204030204" pitchFamily="34" charset="0"/>
            </a:endParaRPr>
          </a:p>
          <a:p>
            <a:pPr>
              <a:spcAft>
                <a:spcPts val="0"/>
              </a:spcAft>
            </a:pPr>
            <a:r>
              <a:rPr lang="en-GB" sz="1400" dirty="0">
                <a:solidFill>
                  <a:srgbClr val="000000"/>
                </a:solidFill>
                <a:latin typeface="Calibri" panose="020F0502020204030204" pitchFamily="34" charset="0"/>
                <a:ea typeface="Calibri" panose="020F0502020204030204" pitchFamily="34" charset="0"/>
              </a:rPr>
              <a:t>The most common example of mass balancing is in the renewable energy market. </a:t>
            </a:r>
          </a:p>
          <a:p>
            <a:pPr>
              <a:spcAft>
                <a:spcPts val="0"/>
              </a:spcAft>
            </a:pPr>
            <a:r>
              <a:rPr lang="en-GB" sz="1400" dirty="0">
                <a:solidFill>
                  <a:srgbClr val="000000"/>
                </a:solidFill>
                <a:latin typeface="Calibri" panose="020F0502020204030204" pitchFamily="34" charset="0"/>
                <a:ea typeface="Calibri" panose="020F0502020204030204" pitchFamily="34" charset="0"/>
              </a:rPr>
              <a:t>Energy companies generate electricity from multiple sources including fossil fuel power stations, wind farms and solar farms, but all of the electricity (the “Mass”) is mixed together when it enters the electricity grid. </a:t>
            </a:r>
          </a:p>
          <a:p>
            <a:pPr>
              <a:spcAft>
                <a:spcPts val="0"/>
              </a:spcAft>
            </a:pPr>
            <a:endParaRPr lang="en-GB" sz="800" dirty="0">
              <a:solidFill>
                <a:srgbClr val="000000"/>
              </a:solidFill>
              <a:latin typeface="Calibri" panose="020F0502020204030204" pitchFamily="34" charset="0"/>
              <a:ea typeface="Calibri" panose="020F0502020204030204" pitchFamily="34" charset="0"/>
            </a:endParaRPr>
          </a:p>
          <a:p>
            <a:pPr>
              <a:spcAft>
                <a:spcPts val="0"/>
              </a:spcAft>
            </a:pPr>
            <a:r>
              <a:rPr lang="en-GB" sz="1400" dirty="0">
                <a:solidFill>
                  <a:srgbClr val="000000"/>
                </a:solidFill>
                <a:latin typeface="Calibri" panose="020F0502020204030204" pitchFamily="34" charset="0"/>
                <a:ea typeface="Calibri" panose="020F0502020204030204" pitchFamily="34" charset="0"/>
              </a:rPr>
              <a:t>An auditing process is used to “Balance” this process and ensure that the amount of electricity sold as “renewable” is exactly the same as the amount generated and sent into the electricity grid. </a:t>
            </a:r>
          </a:p>
          <a:p>
            <a:pPr>
              <a:spcAft>
                <a:spcPts val="0"/>
              </a:spcAft>
            </a:pPr>
            <a:endParaRPr lang="en-GB" sz="800" dirty="0">
              <a:solidFill>
                <a:srgbClr val="000000"/>
              </a:solidFill>
              <a:latin typeface="Calibri" panose="020F0502020204030204" pitchFamily="34" charset="0"/>
              <a:ea typeface="Calibri" panose="020F0502020204030204" pitchFamily="34" charset="0"/>
            </a:endParaRPr>
          </a:p>
          <a:p>
            <a:pPr>
              <a:spcAft>
                <a:spcPts val="0"/>
              </a:spcAft>
            </a:pPr>
            <a:r>
              <a:rPr lang="en-GB" sz="1400" dirty="0">
                <a:solidFill>
                  <a:srgbClr val="000000"/>
                </a:solidFill>
                <a:latin typeface="Calibri" panose="020F0502020204030204" pitchFamily="34" charset="0"/>
                <a:ea typeface="Calibri" panose="020F0502020204030204" pitchFamily="34" charset="0"/>
              </a:rPr>
              <a:t>Customers can choose to buy only renewable electricity but there is no way of telling what the actual source of the electricity was, when it arrives into their plugs. The auditing process ensures they are buying the electricity which was renewably generated. </a:t>
            </a:r>
          </a:p>
          <a:p>
            <a:pPr>
              <a:spcAft>
                <a:spcPts val="0"/>
              </a:spcAft>
            </a:pPr>
            <a:endParaRPr lang="en-GB" sz="800" dirty="0">
              <a:solidFill>
                <a:srgbClr val="000000"/>
              </a:solidFill>
              <a:latin typeface="Calibri" panose="020F0502020204030204" pitchFamily="34" charset="0"/>
              <a:ea typeface="Calibri" panose="020F0502020204030204" pitchFamily="34" charset="0"/>
            </a:endParaRPr>
          </a:p>
          <a:p>
            <a:pPr>
              <a:spcAft>
                <a:spcPts val="0"/>
              </a:spcAft>
            </a:pPr>
            <a:r>
              <a:rPr lang="en-GB" b="1" dirty="0">
                <a:solidFill>
                  <a:srgbClr val="000000"/>
                </a:solidFill>
                <a:latin typeface="Calibri" panose="020F0502020204030204" pitchFamily="34" charset="0"/>
                <a:ea typeface="Calibri" panose="020F0502020204030204" pitchFamily="34" charset="0"/>
              </a:rPr>
              <a:t>PVC Mass Balancing </a:t>
            </a:r>
            <a:endParaRPr lang="en-GB" sz="1400" dirty="0">
              <a:solidFill>
                <a:srgbClr val="000000"/>
              </a:solidFill>
              <a:latin typeface="Calibri" panose="020F0502020204030204" pitchFamily="34" charset="0"/>
              <a:ea typeface="Calibri" panose="020F0502020204030204" pitchFamily="34" charset="0"/>
            </a:endParaRPr>
          </a:p>
          <a:p>
            <a:r>
              <a:rPr lang="en-GB" sz="1400" dirty="0">
                <a:solidFill>
                  <a:srgbClr val="000000"/>
                </a:solidFill>
                <a:latin typeface="Calibri" panose="020F0502020204030204" pitchFamily="34" charset="0"/>
                <a:ea typeface="Calibri" panose="020F0502020204030204" pitchFamily="34" charset="0"/>
              </a:rPr>
              <a:t>Most PVC resin is manufactured from chemicals based on fossil oil, however it is also possible to produce identical chemicals from bio based </a:t>
            </a:r>
            <a:r>
              <a:rPr lang="en-US" sz="1400" dirty="0"/>
              <a:t>bio-ethylene content derived from wood-based residue from the sustainable forestry industry i.e. crude tall oil. </a:t>
            </a:r>
            <a:r>
              <a:rPr lang="en-GB" sz="1400" dirty="0">
                <a:solidFill>
                  <a:srgbClr val="000000"/>
                </a:solidFill>
                <a:latin typeface="Calibri" panose="020F0502020204030204" pitchFamily="34" charset="0"/>
                <a:ea typeface="Calibri" panose="020F0502020204030204" pitchFamily="34" charset="0"/>
              </a:rPr>
              <a:t> </a:t>
            </a:r>
          </a:p>
          <a:p>
            <a:endParaRPr lang="en-GB" sz="800" dirty="0">
              <a:solidFill>
                <a:srgbClr val="000000"/>
              </a:solidFill>
              <a:latin typeface="Calibri" panose="020F0502020204030204" pitchFamily="34" charset="0"/>
              <a:ea typeface="Calibri" panose="020F0502020204030204" pitchFamily="34" charset="0"/>
            </a:endParaRPr>
          </a:p>
          <a:p>
            <a:r>
              <a:rPr lang="en-GB" sz="1400" dirty="0">
                <a:solidFill>
                  <a:srgbClr val="000000"/>
                </a:solidFill>
                <a:latin typeface="Calibri" panose="020F0502020204030204" pitchFamily="34" charset="0"/>
                <a:ea typeface="Calibri" panose="020F0502020204030204" pitchFamily="34" charset="0"/>
              </a:rPr>
              <a:t>The supply of these special bio-based chemicals is currently limited, so to use them efficiently, they are mixed with the fossil-based chemicals during the manufacture of the PVC resin. </a:t>
            </a:r>
          </a:p>
          <a:p>
            <a:endParaRPr lang="en-GB" sz="800" dirty="0">
              <a:solidFill>
                <a:srgbClr val="000000"/>
              </a:solidFill>
              <a:latin typeface="Calibri" panose="020F0502020204030204" pitchFamily="34" charset="0"/>
              <a:ea typeface="Calibri" panose="020F0502020204030204" pitchFamily="34" charset="0"/>
            </a:endParaRPr>
          </a:p>
          <a:p>
            <a:r>
              <a:rPr lang="en-GB" sz="1400" dirty="0">
                <a:solidFill>
                  <a:srgbClr val="000000"/>
                </a:solidFill>
                <a:latin typeface="Calibri" panose="020F0502020204030204" pitchFamily="34" charset="0"/>
                <a:ea typeface="Calibri" panose="020F0502020204030204" pitchFamily="34" charset="0"/>
              </a:rPr>
              <a:t>The process is audited to ensure the correct amount of PVC resin can be attributed as Bio based. In the same way as the electricity example, the bio material is mixed with the standard material but audited to reflect the correct final balance.</a:t>
            </a:r>
          </a:p>
        </p:txBody>
      </p:sp>
      <p:pic>
        <p:nvPicPr>
          <p:cNvPr id="4" name="Picture 3">
            <a:extLst>
              <a:ext uri="{FF2B5EF4-FFF2-40B4-BE49-F238E27FC236}">
                <a16:creationId xmlns:a16="http://schemas.microsoft.com/office/drawing/2014/main" id="{D5FA4B5A-5A3F-305A-0C20-D6A2B8817F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8440" y="746465"/>
            <a:ext cx="3180095" cy="971696"/>
          </a:xfrm>
          <a:prstGeom prst="rect">
            <a:avLst/>
          </a:prstGeom>
        </p:spPr>
      </p:pic>
    </p:spTree>
    <p:extLst>
      <p:ext uri="{BB962C8B-B14F-4D97-AF65-F5344CB8AC3E}">
        <p14:creationId xmlns:p14="http://schemas.microsoft.com/office/powerpoint/2010/main" val="19637368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b="63523"/>
          <a:stretch/>
        </p:blipFill>
        <p:spPr>
          <a:xfrm>
            <a:off x="1171725" y="3652915"/>
            <a:ext cx="2525385" cy="1228416"/>
          </a:xfrm>
          <a:prstGeom prst="rect">
            <a:avLst/>
          </a:prstGeom>
        </p:spPr>
      </p:pic>
      <p:pic>
        <p:nvPicPr>
          <p:cNvPr id="4" name="Picture 3"/>
          <p:cNvPicPr>
            <a:picLocks noChangeAspect="1"/>
          </p:cNvPicPr>
          <p:nvPr/>
        </p:nvPicPr>
        <p:blipFill rotWithShape="1">
          <a:blip r:embed="rId2"/>
          <a:srcRect t="45490"/>
          <a:stretch/>
        </p:blipFill>
        <p:spPr>
          <a:xfrm>
            <a:off x="1171725" y="4797346"/>
            <a:ext cx="2525384" cy="1835716"/>
          </a:xfrm>
          <a:prstGeom prst="rect">
            <a:avLst/>
          </a:prstGeom>
        </p:spPr>
      </p:pic>
      <p:sp>
        <p:nvSpPr>
          <p:cNvPr id="7" name="TextBox 6"/>
          <p:cNvSpPr txBox="1"/>
          <p:nvPr/>
        </p:nvSpPr>
        <p:spPr>
          <a:xfrm>
            <a:off x="4969764" y="3244698"/>
            <a:ext cx="3319272" cy="338554"/>
          </a:xfrm>
          <a:prstGeom prst="rect">
            <a:avLst/>
          </a:prstGeom>
          <a:noFill/>
        </p:spPr>
        <p:txBody>
          <a:bodyPr wrap="square" rtlCol="0">
            <a:spAutoFit/>
          </a:bodyPr>
          <a:lstStyle/>
          <a:p>
            <a:r>
              <a:rPr lang="en-US" sz="1600" dirty="0"/>
              <a:t>Each Mat has a Marvec BioPVC Label</a:t>
            </a:r>
            <a:endParaRPr lang="en-GB" sz="1600" dirty="0"/>
          </a:p>
        </p:txBody>
      </p:sp>
      <p:sp>
        <p:nvSpPr>
          <p:cNvPr id="2" name="TextBox 1">
            <a:extLst>
              <a:ext uri="{FF2B5EF4-FFF2-40B4-BE49-F238E27FC236}">
                <a16:creationId xmlns:a16="http://schemas.microsoft.com/office/drawing/2014/main" id="{B6EE417E-8061-461D-F61B-215126523794}"/>
              </a:ext>
            </a:extLst>
          </p:cNvPr>
          <p:cNvSpPr txBox="1"/>
          <p:nvPr/>
        </p:nvSpPr>
        <p:spPr>
          <a:xfrm>
            <a:off x="0" y="1901184"/>
            <a:ext cx="9144000" cy="923330"/>
          </a:xfrm>
          <a:prstGeom prst="rect">
            <a:avLst/>
          </a:prstGeom>
          <a:noFill/>
        </p:spPr>
        <p:txBody>
          <a:bodyPr wrap="square" rtlCol="0">
            <a:spAutoFit/>
          </a:bodyPr>
          <a:lstStyle/>
          <a:p>
            <a:pPr algn="ctr"/>
            <a:r>
              <a:rPr lang="en-US" dirty="0"/>
              <a:t>Our Mass Balancing approach to BioP</a:t>
            </a:r>
            <a:r>
              <a:rPr lang="en-GB" dirty="0"/>
              <a:t>VC chair mat production using bio attributed materials is backed up with global ISCC Certification</a:t>
            </a:r>
          </a:p>
          <a:p>
            <a:pPr algn="ctr"/>
            <a:r>
              <a:rPr lang="en-GB" sz="1600" dirty="0"/>
              <a:t>(International Sustainability &amp; Carbon Certification)</a:t>
            </a:r>
          </a:p>
        </p:txBody>
      </p:sp>
      <p:sp>
        <p:nvSpPr>
          <p:cNvPr id="5" name="TextBox 4">
            <a:extLst>
              <a:ext uri="{FF2B5EF4-FFF2-40B4-BE49-F238E27FC236}">
                <a16:creationId xmlns:a16="http://schemas.microsoft.com/office/drawing/2014/main" id="{1A864B89-4B3B-C829-86CB-0728145208E8}"/>
              </a:ext>
            </a:extLst>
          </p:cNvPr>
          <p:cNvSpPr txBox="1"/>
          <p:nvPr/>
        </p:nvSpPr>
        <p:spPr>
          <a:xfrm>
            <a:off x="473140" y="3055095"/>
            <a:ext cx="3922553" cy="584775"/>
          </a:xfrm>
          <a:prstGeom prst="rect">
            <a:avLst/>
          </a:prstGeom>
          <a:noFill/>
        </p:spPr>
        <p:txBody>
          <a:bodyPr wrap="square" rtlCol="0">
            <a:spAutoFit/>
          </a:bodyPr>
          <a:lstStyle/>
          <a:p>
            <a:pPr algn="ctr"/>
            <a:r>
              <a:rPr lang="en-US" sz="1600" dirty="0"/>
              <a:t>Bio PVC Chair mat is manufactured under ISCC plus certification.</a:t>
            </a:r>
            <a:endParaRPr lang="en-GB" sz="1600" dirty="0"/>
          </a:p>
        </p:txBody>
      </p:sp>
      <p:sp>
        <p:nvSpPr>
          <p:cNvPr id="9" name="TextBox 8">
            <a:extLst>
              <a:ext uri="{FF2B5EF4-FFF2-40B4-BE49-F238E27FC236}">
                <a16:creationId xmlns:a16="http://schemas.microsoft.com/office/drawing/2014/main" id="{5CE439F3-1B43-4B57-0693-5A5127B75966}"/>
              </a:ext>
            </a:extLst>
          </p:cNvPr>
          <p:cNvSpPr txBox="1"/>
          <p:nvPr/>
        </p:nvSpPr>
        <p:spPr>
          <a:xfrm>
            <a:off x="4572000" y="6057385"/>
            <a:ext cx="4234349" cy="523220"/>
          </a:xfrm>
          <a:prstGeom prst="rect">
            <a:avLst/>
          </a:prstGeom>
          <a:noFill/>
        </p:spPr>
        <p:txBody>
          <a:bodyPr wrap="square" rtlCol="0">
            <a:spAutoFit/>
          </a:bodyPr>
          <a:lstStyle/>
          <a:p>
            <a:pPr algn="ctr"/>
            <a:r>
              <a:rPr lang="en-GB" sz="1400" dirty="0"/>
              <a:t>Marvec BioPVC is the brand name of the material used for our reduced carbon, bio-based PVC range.</a:t>
            </a:r>
          </a:p>
        </p:txBody>
      </p:sp>
      <p:pic>
        <p:nvPicPr>
          <p:cNvPr id="8" name="Picture 7">
            <a:extLst>
              <a:ext uri="{FF2B5EF4-FFF2-40B4-BE49-F238E27FC236}">
                <a16:creationId xmlns:a16="http://schemas.microsoft.com/office/drawing/2014/main" id="{3A7ACC40-E4DD-605B-6B84-22400B7711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 y="814198"/>
            <a:ext cx="3180095" cy="971696"/>
          </a:xfrm>
          <a:prstGeom prst="rect">
            <a:avLst/>
          </a:prstGeom>
        </p:spPr>
      </p:pic>
      <p:pic>
        <p:nvPicPr>
          <p:cNvPr id="10" name="Picture 9">
            <a:extLst>
              <a:ext uri="{FF2B5EF4-FFF2-40B4-BE49-F238E27FC236}">
                <a16:creationId xmlns:a16="http://schemas.microsoft.com/office/drawing/2014/main" id="{861635C3-E6BC-6309-A61E-33E0530984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76206" y="3707350"/>
            <a:ext cx="2225936" cy="2225936"/>
          </a:xfrm>
          <a:prstGeom prst="rect">
            <a:avLst/>
          </a:prstGeom>
        </p:spPr>
      </p:pic>
    </p:spTree>
    <p:extLst>
      <p:ext uri="{BB962C8B-B14F-4D97-AF65-F5344CB8AC3E}">
        <p14:creationId xmlns:p14="http://schemas.microsoft.com/office/powerpoint/2010/main" val="36870629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7700" t="22445" r="27800" b="29556"/>
          <a:stretch/>
        </p:blipFill>
        <p:spPr>
          <a:xfrm>
            <a:off x="1065106" y="3063778"/>
            <a:ext cx="7013787" cy="3474720"/>
          </a:xfrm>
          <a:prstGeom prst="rect">
            <a:avLst/>
          </a:prstGeom>
        </p:spPr>
      </p:pic>
      <p:pic>
        <p:nvPicPr>
          <p:cNvPr id="4" name="Picture 3">
            <a:extLst>
              <a:ext uri="{FF2B5EF4-FFF2-40B4-BE49-F238E27FC236}">
                <a16:creationId xmlns:a16="http://schemas.microsoft.com/office/drawing/2014/main" id="{89FDA5FA-6214-7264-A9AC-5B0AAB930F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7973" y="925923"/>
            <a:ext cx="5530427" cy="1689853"/>
          </a:xfrm>
          <a:prstGeom prst="rect">
            <a:avLst/>
          </a:prstGeom>
        </p:spPr>
      </p:pic>
    </p:spTree>
    <p:extLst>
      <p:ext uri="{BB962C8B-B14F-4D97-AF65-F5344CB8AC3E}">
        <p14:creationId xmlns:p14="http://schemas.microsoft.com/office/powerpoint/2010/main" val="363062947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723</Words>
  <Application>Microsoft Office PowerPoint</Application>
  <PresentationFormat>On-screen Show (4:3)</PresentationFormat>
  <Paragraphs>83</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Aptos</vt:lpstr>
      <vt:lpstr>Arial</vt:lpstr>
      <vt:lpstr>Calibri</vt:lpstr>
      <vt:lpstr>Helvetica45-Light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Barker</dc:creator>
  <cp:lastModifiedBy>John Barker</cp:lastModifiedBy>
  <cp:revision>103</cp:revision>
  <cp:lastPrinted>2023-09-21T10:05:53Z</cp:lastPrinted>
  <dcterms:created xsi:type="dcterms:W3CDTF">2022-09-07T08:05:54Z</dcterms:created>
  <dcterms:modified xsi:type="dcterms:W3CDTF">2025-04-11T11:20:00Z</dcterms:modified>
</cp:coreProperties>
</file>