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3595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39A3F1-58F1-4317-B245-FD64AE85D2FF}" v="3" dt="2025-02-26T10:55:25.4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567" autoAdjust="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llhaeusser, Jacqueline" userId="2098d06e-8f76-4475-8a93-4469ac5a96ce" providerId="ADAL" clId="{A239A3F1-58F1-4317-B245-FD64AE85D2FF}"/>
    <pc:docChg chg="undo custSel addSld delSld modSld">
      <pc:chgData name="Wellhaeusser, Jacqueline" userId="2098d06e-8f76-4475-8a93-4469ac5a96ce" providerId="ADAL" clId="{A239A3F1-58F1-4317-B245-FD64AE85D2FF}" dt="2025-02-26T10:55:25.454" v="614"/>
      <pc:docMkLst>
        <pc:docMk/>
      </pc:docMkLst>
      <pc:sldChg chg="addSp delSp modSp mod modNotes">
        <pc:chgData name="Wellhaeusser, Jacqueline" userId="2098d06e-8f76-4475-8a93-4469ac5a96ce" providerId="ADAL" clId="{A239A3F1-58F1-4317-B245-FD64AE85D2FF}" dt="2025-02-26T10:55:25.454" v="614"/>
        <pc:sldMkLst>
          <pc:docMk/>
          <pc:sldMk cId="1116396284" sldId="3595"/>
        </pc:sldMkLst>
        <pc:spChg chg="mod">
          <ac:chgData name="Wellhaeusser, Jacqueline" userId="2098d06e-8f76-4475-8a93-4469ac5a96ce" providerId="ADAL" clId="{A239A3F1-58F1-4317-B245-FD64AE85D2FF}" dt="2025-02-26T10:55:25.454" v="614"/>
          <ac:spMkLst>
            <pc:docMk/>
            <pc:sldMk cId="1116396284" sldId="3595"/>
            <ac:spMk id="5" creationId="{EE444999-DCD2-E271-FC8B-7EEF43E3C237}"/>
          </ac:spMkLst>
        </pc:spChg>
        <pc:spChg chg="mod">
          <ac:chgData name="Wellhaeusser, Jacqueline" userId="2098d06e-8f76-4475-8a93-4469ac5a96ce" providerId="ADAL" clId="{A239A3F1-58F1-4317-B245-FD64AE85D2FF}" dt="2025-02-25T09:17:56.018" v="367" actId="20577"/>
          <ac:spMkLst>
            <pc:docMk/>
            <pc:sldMk cId="1116396284" sldId="3595"/>
            <ac:spMk id="6" creationId="{7B552F36-B952-B215-7A50-DB02822C4BD1}"/>
          </ac:spMkLst>
        </pc:spChg>
        <pc:spChg chg="mod">
          <ac:chgData name="Wellhaeusser, Jacqueline" userId="2098d06e-8f76-4475-8a93-4469ac5a96ce" providerId="ADAL" clId="{A239A3F1-58F1-4317-B245-FD64AE85D2FF}" dt="2025-02-26T10:55:25.454" v="614"/>
          <ac:spMkLst>
            <pc:docMk/>
            <pc:sldMk cId="1116396284" sldId="3595"/>
            <ac:spMk id="24" creationId="{E906E143-1839-035B-606D-11BBAB4D0027}"/>
          </ac:spMkLst>
        </pc:spChg>
        <pc:picChg chg="add mod">
          <ac:chgData name="Wellhaeusser, Jacqueline" userId="2098d06e-8f76-4475-8a93-4469ac5a96ce" providerId="ADAL" clId="{A239A3F1-58F1-4317-B245-FD64AE85D2FF}" dt="2025-02-25T09:16:45.792" v="301" actId="1076"/>
          <ac:picMkLst>
            <pc:docMk/>
            <pc:sldMk cId="1116396284" sldId="3595"/>
            <ac:picMk id="3" creationId="{C3DAA816-DCBF-E299-C8ED-35278F56487E}"/>
          </ac:picMkLst>
        </pc:picChg>
        <pc:picChg chg="add mod">
          <ac:chgData name="Wellhaeusser, Jacqueline" userId="2098d06e-8f76-4475-8a93-4469ac5a96ce" providerId="ADAL" clId="{A239A3F1-58F1-4317-B245-FD64AE85D2FF}" dt="2025-02-25T09:16:37.051" v="299" actId="1076"/>
          <ac:picMkLst>
            <pc:docMk/>
            <pc:sldMk cId="1116396284" sldId="3595"/>
            <ac:picMk id="7" creationId="{4AA3BC24-D4D9-F3D5-B57B-BA2AE9205808}"/>
          </ac:picMkLst>
        </pc:picChg>
        <pc:picChg chg="del">
          <ac:chgData name="Wellhaeusser, Jacqueline" userId="2098d06e-8f76-4475-8a93-4469ac5a96ce" providerId="ADAL" clId="{A239A3F1-58F1-4317-B245-FD64AE85D2FF}" dt="2025-02-25T09:09:25.687" v="0" actId="478"/>
          <ac:picMkLst>
            <pc:docMk/>
            <pc:sldMk cId="1116396284" sldId="3595"/>
            <ac:picMk id="19" creationId="{FB70DE44-3D60-7E7B-0C34-63E9A0377575}"/>
          </ac:picMkLst>
        </pc:picChg>
      </pc:sldChg>
      <pc:sldChg chg="add del">
        <pc:chgData name="Wellhaeusser, Jacqueline" userId="2098d06e-8f76-4475-8a93-4469ac5a96ce" providerId="ADAL" clId="{A239A3F1-58F1-4317-B245-FD64AE85D2FF}" dt="2025-02-25T09:28:05.031" v="613" actId="47"/>
        <pc:sldMkLst>
          <pc:docMk/>
          <pc:sldMk cId="295944585" sldId="35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6F78C-F3F3-4037-A42C-E2469B848AD5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86C5F-E82F-4209-AB9A-E85A22D51F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57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EcoVadis</a:t>
            </a:r>
            <a:r>
              <a:rPr lang="en-GB" dirty="0"/>
              <a:t> rating covers ACCO Brands Europe only.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B86C5F-E82F-4209-AB9A-E85A22D51FB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096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0A4BF3E-193F-4212-A7CA-D5AFC129342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9006" y="63878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3CDB4C-7D89-4942-B9A5-C28B53DD80C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396B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96B6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043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AE856AA-783B-E644-90D5-274D4D7FDA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152000"/>
            <a:ext cx="5220000" cy="108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480"/>
              </a:lnSpc>
              <a:defRPr sz="2400">
                <a:solidFill>
                  <a:srgbClr val="205548"/>
                </a:solidFill>
              </a:defRPr>
            </a:lvl1pPr>
          </a:lstStyle>
          <a:p>
            <a:r>
              <a:rPr lang="en-GB" dirty="0"/>
              <a:t>Heading here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540B6D3-5790-C440-A443-8DFCB629397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58183" y="2412000"/>
            <a:ext cx="5220000" cy="342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580"/>
              </a:lnSpc>
              <a:spcBef>
                <a:spcPts val="0"/>
              </a:spcBef>
              <a:buFontTx/>
              <a:buNone/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dirty="0"/>
              <a:t>Text here</a:t>
            </a:r>
            <a:endParaRPr lang="en-US" dirty="0"/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D57D7DF7-6404-E84B-9B8D-A1463913BA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288000"/>
            <a:ext cx="5520000" cy="555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/>
          <a:lstStyle>
            <a:lvl1pPr marL="0" indent="0" algn="ctr">
              <a:buFontTx/>
              <a:buNone/>
              <a:defRPr sz="16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Insert image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E60461-7ED3-A948-8645-1E7380ADD716}"/>
              </a:ext>
            </a:extLst>
          </p:cNvPr>
          <p:cNvSpPr txBox="1"/>
          <p:nvPr userDrawn="1"/>
        </p:nvSpPr>
        <p:spPr>
          <a:xfrm>
            <a:off x="575996" y="539998"/>
            <a:ext cx="3240000" cy="3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000" b="1" i="0" dirty="0">
                <a:solidFill>
                  <a:srgbClr val="B2D26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TAKING CARE OF TOMORROW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B499EF6-629E-584D-A4AF-22AF0B1BE9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00" y="6053823"/>
            <a:ext cx="426764" cy="586800"/>
          </a:xfrm>
          <a:prstGeom prst="rect">
            <a:avLst/>
          </a:prstGeom>
        </p:spPr>
      </p:pic>
      <p:sp>
        <p:nvSpPr>
          <p:cNvPr id="7" name="Foliennummernplatzhalter 1">
            <a:extLst>
              <a:ext uri="{FF2B5EF4-FFF2-40B4-BE49-F238E27FC236}">
                <a16:creationId xmlns:a16="http://schemas.microsoft.com/office/drawing/2014/main" id="{9EDF201F-03AC-4D47-B42D-4B07FCD9E28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9006" y="63878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3CDB4C-7D89-4942-B9A5-C28B53DD80C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396B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96B6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131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66F63DA-C1C8-FA4A-94F0-40C85C77AF51}"/>
              </a:ext>
            </a:extLst>
          </p:cNvPr>
          <p:cNvSpPr txBox="1"/>
          <p:nvPr userDrawn="1"/>
        </p:nvSpPr>
        <p:spPr>
          <a:xfrm>
            <a:off x="575996" y="539998"/>
            <a:ext cx="3240000" cy="3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000" b="1" i="0" dirty="0">
                <a:solidFill>
                  <a:srgbClr val="B2D26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TAKING CARE OF TOMORROW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DAC7215-F96F-C74E-B467-9F2819B119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7998" y="1152000"/>
            <a:ext cx="10800000" cy="108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480"/>
              </a:lnSpc>
              <a:defRPr sz="2400">
                <a:solidFill>
                  <a:srgbClr val="205548"/>
                </a:solidFill>
              </a:defRPr>
            </a:lvl1pPr>
          </a:lstStyle>
          <a:p>
            <a:r>
              <a:rPr lang="en-GB" dirty="0"/>
              <a:t>Heading here</a:t>
            </a:r>
            <a:br>
              <a:rPr lang="en-GB" dirty="0"/>
            </a:b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10C1CA-17C4-E243-8254-EA68FAA2470B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58181" y="2412000"/>
            <a:ext cx="10800000" cy="3420000"/>
          </a:xfrm>
          <a:prstGeom prst="rect">
            <a:avLst/>
          </a:prstGeom>
        </p:spPr>
        <p:txBody>
          <a:bodyPr lIns="0" tIns="0" rIns="0" bIns="0" numCol="3"/>
          <a:lstStyle>
            <a:lvl1pPr marL="0" indent="0">
              <a:lnSpc>
                <a:spcPts val="1580"/>
              </a:lnSpc>
              <a:spcBef>
                <a:spcPts val="0"/>
              </a:spcBef>
              <a:buFontTx/>
              <a:buNone/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dirty="0"/>
              <a:t>Text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4534B3-63A1-FC41-8BC7-2E2649C2B0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00" y="6053823"/>
            <a:ext cx="426764" cy="586800"/>
          </a:xfrm>
          <a:prstGeom prst="rect">
            <a:avLst/>
          </a:prstGeom>
        </p:spPr>
      </p:pic>
      <p:sp>
        <p:nvSpPr>
          <p:cNvPr id="10" name="Foliennummernplatzhalter 1">
            <a:extLst>
              <a:ext uri="{FF2B5EF4-FFF2-40B4-BE49-F238E27FC236}">
                <a16:creationId xmlns:a16="http://schemas.microsoft.com/office/drawing/2014/main" id="{BAD21C92-96D5-4369-A384-ABECB12492C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9006" y="63878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3CDB4C-7D89-4942-B9A5-C28B53DD80C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396B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96B6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9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815F65F-A081-EE4E-B17B-2625E9526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152000"/>
            <a:ext cx="3240000" cy="108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480"/>
              </a:lnSpc>
              <a:defRPr sz="2400">
                <a:solidFill>
                  <a:srgbClr val="205548"/>
                </a:solidFill>
              </a:defRPr>
            </a:lvl1pPr>
          </a:lstStyle>
          <a:p>
            <a:r>
              <a:rPr lang="en-GB" dirty="0"/>
              <a:t>Heading here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B13035A-381E-E249-B50F-E56A6688198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58182" y="2412000"/>
            <a:ext cx="3240000" cy="342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580"/>
              </a:lnSpc>
              <a:spcBef>
                <a:spcPts val="0"/>
              </a:spcBef>
              <a:buFontTx/>
              <a:buNone/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dirty="0"/>
              <a:t>Text here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D473CF-42ED-F640-9710-8ACB47CEB9FD}"/>
              </a:ext>
            </a:extLst>
          </p:cNvPr>
          <p:cNvSpPr txBox="1"/>
          <p:nvPr userDrawn="1"/>
        </p:nvSpPr>
        <p:spPr>
          <a:xfrm>
            <a:off x="575996" y="539998"/>
            <a:ext cx="3240000" cy="3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000" b="1" i="0" dirty="0">
                <a:solidFill>
                  <a:srgbClr val="B2D26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TAKING CARE OF TOMORROW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AD5D91C-4518-B94B-A498-11D7528BD0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00" y="6053823"/>
            <a:ext cx="426764" cy="586800"/>
          </a:xfrm>
          <a:prstGeom prst="rect">
            <a:avLst/>
          </a:prstGeom>
        </p:spPr>
      </p:pic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EFE23F80-0EC2-954E-9416-21E2137A8FF4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4141167" y="1152000"/>
            <a:ext cx="7200000" cy="468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sz="16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Click here to insert chart or graph</a:t>
            </a:r>
          </a:p>
        </p:txBody>
      </p:sp>
      <p:sp>
        <p:nvSpPr>
          <p:cNvPr id="7" name="Foliennummernplatzhalter 1">
            <a:extLst>
              <a:ext uri="{FF2B5EF4-FFF2-40B4-BE49-F238E27FC236}">
                <a16:creationId xmlns:a16="http://schemas.microsoft.com/office/drawing/2014/main" id="{7E13B625-0C61-4460-A44E-EB2C5359FB4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9006" y="6387814"/>
            <a:ext cx="2743200" cy="365125"/>
          </a:xfrm>
        </p:spPr>
        <p:txBody>
          <a:bodyPr/>
          <a:lstStyle>
            <a:lvl1pPr>
              <a:defRPr>
                <a:solidFill>
                  <a:srgbClr val="42AE9C"/>
                </a:solidFill>
              </a:defRPr>
            </a:lvl1pPr>
          </a:lstStyle>
          <a:p>
            <a:pPr algn="r">
              <a:defRPr/>
            </a:pPr>
            <a:fld id="{D83CDB4C-7D89-4942-B9A5-C28B53DD80C4}" type="slidenum">
              <a:rPr lang="en-US" sz="1400" smtClean="0"/>
              <a:pPr algn="r">
                <a:defRPr/>
              </a:pPr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9754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B633CA5-4BA9-CD4F-968F-33A59D6A69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00000" y="1152000"/>
            <a:ext cx="3240000" cy="108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480"/>
              </a:lnSpc>
              <a:defRPr sz="2400">
                <a:solidFill>
                  <a:srgbClr val="205548"/>
                </a:solidFill>
              </a:defRPr>
            </a:lvl1pPr>
          </a:lstStyle>
          <a:p>
            <a:r>
              <a:rPr lang="en-GB" dirty="0"/>
              <a:t>Heading here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8754402-41E0-1942-88B1-FF2A99860AF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100000" y="2412000"/>
            <a:ext cx="3240000" cy="342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580"/>
              </a:lnSpc>
              <a:spcBef>
                <a:spcPts val="0"/>
              </a:spcBef>
              <a:buFontTx/>
              <a:buNone/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4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GB" dirty="0"/>
              <a:t>Text here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0DA66F-82B9-7849-8CEC-18C4F8160E2A}"/>
              </a:ext>
            </a:extLst>
          </p:cNvPr>
          <p:cNvSpPr txBox="1"/>
          <p:nvPr userDrawn="1"/>
        </p:nvSpPr>
        <p:spPr>
          <a:xfrm>
            <a:off x="575996" y="539998"/>
            <a:ext cx="3240000" cy="3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000" b="1" i="0" dirty="0">
                <a:solidFill>
                  <a:srgbClr val="B2D26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TAKING CARE OF TOMORROW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5A0399-44F5-C446-9539-9C3815D378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00" y="6053823"/>
            <a:ext cx="426764" cy="586800"/>
          </a:xfrm>
          <a:prstGeom prst="rect">
            <a:avLst/>
          </a:prstGeom>
        </p:spPr>
      </p:pic>
      <p:sp>
        <p:nvSpPr>
          <p:cNvPr id="6" name="Chart Placeholder 2">
            <a:extLst>
              <a:ext uri="{FF2B5EF4-FFF2-40B4-BE49-F238E27FC236}">
                <a16:creationId xmlns:a16="http://schemas.microsoft.com/office/drawing/2014/main" id="{66ED64EA-4722-3A4A-9F2A-199DE6DEBBD7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76000" y="1152000"/>
            <a:ext cx="7200000" cy="468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FontTx/>
              <a:buNone/>
              <a:defRPr sz="1600"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Click here to insert chart or graph</a:t>
            </a:r>
          </a:p>
        </p:txBody>
      </p:sp>
      <p:sp>
        <p:nvSpPr>
          <p:cNvPr id="7" name="Foliennummernplatzhalter 1">
            <a:extLst>
              <a:ext uri="{FF2B5EF4-FFF2-40B4-BE49-F238E27FC236}">
                <a16:creationId xmlns:a16="http://schemas.microsoft.com/office/drawing/2014/main" id="{C4559F70-DAB2-4CCB-A04E-A76DB5560EB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9006" y="63878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3CDB4C-7D89-4942-B9A5-C28B53DD80C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396B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96B6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8084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B30B07B-AA9D-1642-BA4D-5CA97A56D211}"/>
              </a:ext>
            </a:extLst>
          </p:cNvPr>
          <p:cNvSpPr/>
          <p:nvPr userDrawn="1"/>
        </p:nvSpPr>
        <p:spPr>
          <a:xfrm>
            <a:off x="11617167" y="325745"/>
            <a:ext cx="576000" cy="576000"/>
          </a:xfrm>
          <a:prstGeom prst="rect">
            <a:avLst/>
          </a:prstGeom>
          <a:solidFill>
            <a:srgbClr val="2055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75688E-98C6-DD4E-87F3-33CF145D465D}"/>
              </a:ext>
            </a:extLst>
          </p:cNvPr>
          <p:cNvSpPr/>
          <p:nvPr userDrawn="1"/>
        </p:nvSpPr>
        <p:spPr>
          <a:xfrm>
            <a:off x="11617167" y="901745"/>
            <a:ext cx="576000" cy="576000"/>
          </a:xfrm>
          <a:prstGeom prst="rect">
            <a:avLst/>
          </a:prstGeom>
          <a:solidFill>
            <a:srgbClr val="769C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1D241FC-FDE6-3A4D-BD68-971CDE8E51F2}"/>
              </a:ext>
            </a:extLst>
          </p:cNvPr>
          <p:cNvSpPr/>
          <p:nvPr userDrawn="1"/>
        </p:nvSpPr>
        <p:spPr>
          <a:xfrm>
            <a:off x="11617167" y="1477745"/>
            <a:ext cx="576000" cy="576000"/>
          </a:xfrm>
          <a:prstGeom prst="rect">
            <a:avLst/>
          </a:prstGeom>
          <a:solidFill>
            <a:srgbClr val="B2D2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5FD197-C164-C141-A026-C7F0CED8C404}"/>
              </a:ext>
            </a:extLst>
          </p:cNvPr>
          <p:cNvSpPr/>
          <p:nvPr userDrawn="1"/>
        </p:nvSpPr>
        <p:spPr>
          <a:xfrm>
            <a:off x="11617167" y="2592000"/>
            <a:ext cx="574833" cy="4266000"/>
          </a:xfrm>
          <a:prstGeom prst="rect">
            <a:avLst/>
          </a:prstGeom>
          <a:gradFill>
            <a:gsLst>
              <a:gs pos="0">
                <a:srgbClr val="9CD3C9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8CDC68-2382-9B48-B27C-F5AAB21EC714}"/>
              </a:ext>
            </a:extLst>
          </p:cNvPr>
          <p:cNvSpPr/>
          <p:nvPr userDrawn="1"/>
        </p:nvSpPr>
        <p:spPr>
          <a:xfrm>
            <a:off x="11617167" y="2016000"/>
            <a:ext cx="576000" cy="576000"/>
          </a:xfrm>
          <a:prstGeom prst="rect">
            <a:avLst/>
          </a:prstGeom>
          <a:solidFill>
            <a:srgbClr val="42A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52C3E9DD-D152-4A64-9F26-3E9F855BC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9006" y="638781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3CDB4C-7D89-4942-B9A5-C28B53DD80C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396B6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96B6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08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0">
          <p15:clr>
            <a:srgbClr val="F26B43"/>
          </p15:clr>
        </p15:guide>
        <p15:guide id="2" pos="3840">
          <p15:clr>
            <a:srgbClr val="F26B43"/>
          </p15:clr>
        </p15:guide>
        <p15:guide id="3" pos="347">
          <p15:clr>
            <a:srgbClr val="F26B43"/>
          </p15:clr>
        </p15:guide>
        <p15:guide id="4" pos="7310">
          <p15:clr>
            <a:srgbClr val="F26B43"/>
          </p15:clr>
        </p15:guide>
        <p15:guide id="5" orient="horz" pos="187">
          <p15:clr>
            <a:srgbClr val="F26B43"/>
          </p15:clr>
        </p15:guide>
        <p15:guide id="6" orient="horz" pos="346">
          <p15:clr>
            <a:srgbClr val="F26B43"/>
          </p15:clr>
        </p15:guide>
        <p15:guide id="7" pos="2389">
          <p15:clr>
            <a:srgbClr val="F26B43"/>
          </p15:clr>
        </p15:guide>
        <p15:guide id="8" pos="7152">
          <p15:clr>
            <a:srgbClr val="F26B43"/>
          </p15:clr>
        </p15:guide>
        <p15:guide id="9" orient="horz" pos="709">
          <p15:clr>
            <a:srgbClr val="F26B43"/>
          </p15:clr>
        </p15:guide>
        <p15:guide id="10" orient="horz" pos="1502">
          <p15:clr>
            <a:srgbClr val="F26B43"/>
          </p15:clr>
        </p15:guide>
        <p15:guide id="11" pos="508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el 1">
            <a:extLst>
              <a:ext uri="{FF2B5EF4-FFF2-40B4-BE49-F238E27FC236}">
                <a16:creationId xmlns:a16="http://schemas.microsoft.com/office/drawing/2014/main" id="{E906E143-1839-035B-606D-11BBAB4D0027}"/>
              </a:ext>
            </a:extLst>
          </p:cNvPr>
          <p:cNvSpPr txBox="1">
            <a:spLocks/>
          </p:cNvSpPr>
          <p:nvPr/>
        </p:nvSpPr>
        <p:spPr>
          <a:xfrm>
            <a:off x="604299" y="1063798"/>
            <a:ext cx="10583654" cy="452052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ts val="2480"/>
              </a:lnSpc>
              <a:spcBef>
                <a:spcPct val="0"/>
              </a:spcBef>
              <a:buNone/>
              <a:defRPr sz="2400" kern="1200">
                <a:solidFill>
                  <a:srgbClr val="205548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248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latin typeface="Calibri Light" panose="020F0302020204030204"/>
              </a:rPr>
              <a:t>ACCO Brands EMEA Gains </a:t>
            </a:r>
            <a:r>
              <a:rPr lang="en-US" b="1" dirty="0" err="1">
                <a:latin typeface="Calibri Light" panose="020F0302020204030204"/>
              </a:rPr>
              <a:t>EcoVadis</a:t>
            </a:r>
            <a:r>
              <a:rPr lang="en-US" b="1" dirty="0">
                <a:latin typeface="Calibri Light" panose="020F0302020204030204"/>
              </a:rPr>
              <a:t> Silver Rating!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205548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E444999-DCD2-E271-FC8B-7EEF43E3C2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4299" y="1754838"/>
            <a:ext cx="6558501" cy="4009443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dirty="0"/>
              <a:t>ACCO Brands EMEA is proud to have been awarded the </a:t>
            </a:r>
            <a:r>
              <a:rPr lang="en-US" sz="1700" b="1" dirty="0" err="1"/>
              <a:t>EcoVadis</a:t>
            </a:r>
            <a:r>
              <a:rPr lang="en-US" sz="1700" b="1" dirty="0"/>
              <a:t> Silver </a:t>
            </a:r>
            <a:r>
              <a:rPr lang="en-US" sz="1700" dirty="0"/>
              <a:t>Rating in 2025, with a score placing us in the </a:t>
            </a:r>
            <a:r>
              <a:rPr lang="en-US" sz="1700" b="1" dirty="0"/>
              <a:t>top 10% of </a:t>
            </a:r>
            <a:r>
              <a:rPr lang="en-US" sz="1700" dirty="0"/>
              <a:t>all companies in our industry*.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A huge step was made from an </a:t>
            </a:r>
            <a:r>
              <a:rPr lang="en-US" sz="1700" b="1" dirty="0"/>
              <a:t>overall score of 60 to 71</a:t>
            </a:r>
            <a:r>
              <a:rPr lang="en-US" sz="1700" dirty="0"/>
              <a:t>. 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We were placed in the </a:t>
            </a:r>
            <a:r>
              <a:rPr lang="en-US" sz="1700" b="1" dirty="0"/>
              <a:t>top 3% of companies on environment </a:t>
            </a:r>
            <a:r>
              <a:rPr lang="en-US" sz="1700" dirty="0"/>
              <a:t>and the </a:t>
            </a:r>
            <a:br>
              <a:rPr lang="en-US" sz="1700" dirty="0"/>
            </a:br>
            <a:r>
              <a:rPr lang="en-US" sz="1700" b="1" dirty="0"/>
              <a:t>top 4% on sustainable procurement</a:t>
            </a:r>
            <a:r>
              <a:rPr lang="en-US" sz="1700" dirty="0"/>
              <a:t>. 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It shows that our </a:t>
            </a:r>
            <a:r>
              <a:rPr lang="en-US" sz="1700" b="1" dirty="0"/>
              <a:t>clear and pragmatic sustainability strategy </a:t>
            </a:r>
            <a:r>
              <a:rPr lang="en-US" sz="1700" dirty="0"/>
              <a:t>continues to deliver year on year improvement.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It confirms our</a:t>
            </a:r>
            <a:r>
              <a:rPr lang="en-US" sz="1700" b="1" dirty="0"/>
              <a:t> strong commitment </a:t>
            </a:r>
            <a:r>
              <a:rPr lang="en-US" sz="1700" dirty="0"/>
              <a:t>to and </a:t>
            </a:r>
            <a:r>
              <a:rPr lang="en-US" sz="1700" b="1" dirty="0"/>
              <a:t>focus</a:t>
            </a:r>
            <a:r>
              <a:rPr lang="en-US" sz="1700" dirty="0"/>
              <a:t> on these topics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552F36-B952-B215-7A50-DB02822C4BD1}"/>
              </a:ext>
            </a:extLst>
          </p:cNvPr>
          <p:cNvSpPr txBox="1"/>
          <p:nvPr/>
        </p:nvSpPr>
        <p:spPr>
          <a:xfrm>
            <a:off x="1187778" y="6221691"/>
            <a:ext cx="7605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* </a:t>
            </a:r>
            <a:r>
              <a:rPr lang="en-GB" sz="1200" dirty="0">
                <a:latin typeface="+mj-lt"/>
                <a:cs typeface="Calibri Light" panose="020F0302020204030204" pitchFamily="34" charset="0"/>
              </a:rPr>
              <a:t>Manufacture 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-US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other articles of paper and paperboard.</a:t>
            </a:r>
            <a:r>
              <a:rPr lang="en-GB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The Silver Medal is awarded to companies within the top 15%.</a:t>
            </a:r>
          </a:p>
        </p:txBody>
      </p:sp>
      <p:pic>
        <p:nvPicPr>
          <p:cNvPr id="3" name="Picture 2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C3DAA816-DCBF-E299-C8ED-35278F5648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5582064"/>
            <a:ext cx="955543" cy="955543"/>
          </a:xfrm>
          <a:prstGeom prst="rect">
            <a:avLst/>
          </a:prstGeom>
        </p:spPr>
      </p:pic>
      <p:pic>
        <p:nvPicPr>
          <p:cNvPr id="7" name="Picture 6" descr="A white circle with black text and a black background&#10;&#10;AI-generated content may be incorrect.">
            <a:extLst>
              <a:ext uri="{FF2B5EF4-FFF2-40B4-BE49-F238E27FC236}">
                <a16:creationId xmlns:a16="http://schemas.microsoft.com/office/drawing/2014/main" id="{4AA3BC24-D4D9-F3D5-B57B-BA2AE92058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136" y="1289824"/>
            <a:ext cx="3774607" cy="377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39628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1A1918"/>
      </a:dk1>
      <a:lt1>
        <a:srgbClr val="FFFFFF"/>
      </a:lt1>
      <a:dk2>
        <a:srgbClr val="1A1918"/>
      </a:dk2>
      <a:lt2>
        <a:srgbClr val="FFFEFE"/>
      </a:lt2>
      <a:accent1>
        <a:srgbClr val="205548"/>
      </a:accent1>
      <a:accent2>
        <a:srgbClr val="769B3F"/>
      </a:accent2>
      <a:accent3>
        <a:srgbClr val="B1D16E"/>
      </a:accent3>
      <a:accent4>
        <a:srgbClr val="42AD9C"/>
      </a:accent4>
      <a:accent5>
        <a:srgbClr val="9CD2C9"/>
      </a:accent5>
      <a:accent6>
        <a:srgbClr val="F8C523"/>
      </a:accent6>
      <a:hlink>
        <a:srgbClr val="FFFEFE"/>
      </a:hlink>
      <a:folHlink>
        <a:srgbClr val="FFFEF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93A933FDBCFE448BDE4810A7A2F10C" ma:contentTypeVersion="123" ma:contentTypeDescription="Create a new document." ma:contentTypeScope="" ma:versionID="199b83e0461946b84e0642ac058ffe50">
  <xsd:schema xmlns:xsd="http://www.w3.org/2001/XMLSchema" xmlns:xs="http://www.w3.org/2001/XMLSchema" xmlns:p="http://schemas.microsoft.com/office/2006/metadata/properties" xmlns:ns2="98a822fa-13ae-468a-a591-5505c473f823" xmlns:ns3="http://schemas.microsoft.com/sharepoint/v3/fields" xmlns:ns4="06cd3b93-acbe-4d9f-be4f-6b5c88dd394d" xmlns:ns5="96ec7cc9-613d-44b9-a8b0-1116a41ae065" targetNamespace="http://schemas.microsoft.com/office/2006/metadata/properties" ma:root="true" ma:fieldsID="5350a98c91485b2fecb361841067d9bc" ns2:_="" ns3:_="" ns4:_="" ns5:_="">
    <xsd:import namespace="98a822fa-13ae-468a-a591-5505c473f823"/>
    <xsd:import namespace="http://schemas.microsoft.com/sharepoint/v3/fields"/>
    <xsd:import namespace="06cd3b93-acbe-4d9f-be4f-6b5c88dd394d"/>
    <xsd:import namespace="96ec7cc9-613d-44b9-a8b0-1116a41ae065"/>
    <xsd:element name="properties">
      <xsd:complexType>
        <xsd:sequence>
          <xsd:element name="documentManagement">
            <xsd:complexType>
              <xsd:all>
                <xsd:element ref="ns2:Document_x0020_Status" minOccurs="0"/>
                <xsd:element ref="ns3:_DCDateCreated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4:SharedWithUsers" minOccurs="0"/>
                <xsd:element ref="ns4:SharedWithDetail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5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a822fa-13ae-468a-a591-5505c473f823" elementFormDefault="qualified">
    <xsd:import namespace="http://schemas.microsoft.com/office/2006/documentManagement/types"/>
    <xsd:import namespace="http://schemas.microsoft.com/office/infopath/2007/PartnerControls"/>
    <xsd:element name="Document_x0020_Status" ma:index="8" nillable="true" ma:displayName="Document Status" ma:default="Approved" ma:format="Dropdown" ma:internalName="Document_x0020_Status" ma:readOnly="false">
      <xsd:simpleType>
        <xsd:restriction base="dms:Choice">
          <xsd:enumeration value="Initial Submission"/>
          <xsd:enumeration value="In Review"/>
          <xsd:enumeration value="Approved"/>
          <xsd:enumeration value="Not Approved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0890ad3e-8262-48cc-b0ca-082c660a0d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9" nillable="true" ma:displayName="Date Created" ma:description="The date on which this resource was created" ma:format="DateTime" ma:internalName="_DCDateCreated" ma:readOnly="fals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cd3b93-acbe-4d9f-be4f-6b5c88dd39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ec7cc9-613d-44b9-a8b0-1116a41ae065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4b851e5e-106c-4f5d-87a5-8e416fae3b96}" ma:internalName="TaxCatchAll" ma:showField="CatchAllData" ma:web="94bb66df-60cc-4067-b82b-1fd8b43125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6ec7cc9-613d-44b9-a8b0-1116a41ae065" xsi:nil="true"/>
    <Document_x0020_Status xmlns="98a822fa-13ae-468a-a591-5505c473f823">Approved</Document_x0020_Status>
    <lcf76f155ced4ddcb4097134ff3c332f xmlns="98a822fa-13ae-468a-a591-5505c473f823">
      <Terms xmlns="http://schemas.microsoft.com/office/infopath/2007/PartnerControls"/>
    </lcf76f155ced4ddcb4097134ff3c332f>
    <_DCDateCreated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D2DAE022-523D-46B3-B23B-96B4E195DD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96C775-CC3B-45E0-9789-655B95D328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a822fa-13ae-468a-a591-5505c473f823"/>
    <ds:schemaRef ds:uri="http://schemas.microsoft.com/sharepoint/v3/fields"/>
    <ds:schemaRef ds:uri="06cd3b93-acbe-4d9f-be4f-6b5c88dd394d"/>
    <ds:schemaRef ds:uri="96ec7cc9-613d-44b9-a8b0-1116a41ae0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B84E509-1D02-4BBE-8B2D-A7948E5BF7D1}">
  <ds:schemaRefs>
    <ds:schemaRef ds:uri="http://schemas.microsoft.com/office/2006/metadata/properties"/>
    <ds:schemaRef ds:uri="http://schemas.microsoft.com/office/infopath/2007/PartnerControls"/>
    <ds:schemaRef ds:uri="96ec7cc9-613d-44b9-a8b0-1116a41ae065"/>
    <ds:schemaRef ds:uri="98a822fa-13ae-468a-a591-5505c473f823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137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Wellhaeusser, Jacqueline</dc:creator>
  <cp:lastModifiedBy>Stapley, Victoria</cp:lastModifiedBy>
  <cp:revision>3</cp:revision>
  <dcterms:created xsi:type="dcterms:W3CDTF">2024-02-08T12:25:28Z</dcterms:created>
  <dcterms:modified xsi:type="dcterms:W3CDTF">2025-05-07T14:31:43Z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0x0101002193A933FDBCFE448BDE4810A7A2F10C</vt:lpwstr>
  </property>
</Properties>
</file>