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73" r:id="rId5"/>
    <p:sldMasterId id="2147483685" r:id="rId6"/>
  </p:sldMasterIdLst>
  <p:notesMasterIdLst>
    <p:notesMasterId r:id="rId59"/>
  </p:notesMasterIdLst>
  <p:sldIdLst>
    <p:sldId id="10719" r:id="rId7"/>
    <p:sldId id="315" r:id="rId8"/>
    <p:sldId id="10572" r:id="rId9"/>
    <p:sldId id="10639" r:id="rId10"/>
    <p:sldId id="10666" r:id="rId11"/>
    <p:sldId id="10669" r:id="rId12"/>
    <p:sldId id="10626" r:id="rId13"/>
    <p:sldId id="10664" r:id="rId14"/>
    <p:sldId id="10665" r:id="rId15"/>
    <p:sldId id="10668" r:id="rId16"/>
    <p:sldId id="10667" r:id="rId17"/>
    <p:sldId id="10627" r:id="rId18"/>
    <p:sldId id="10703" r:id="rId19"/>
    <p:sldId id="10617" r:id="rId20"/>
    <p:sldId id="10730" r:id="rId21"/>
    <p:sldId id="10723" r:id="rId22"/>
    <p:sldId id="10729" r:id="rId23"/>
    <p:sldId id="10744" r:id="rId24"/>
    <p:sldId id="10746" r:id="rId25"/>
    <p:sldId id="299" r:id="rId26"/>
    <p:sldId id="10635" r:id="rId27"/>
    <p:sldId id="10670" r:id="rId28"/>
    <p:sldId id="10633" r:id="rId29"/>
    <p:sldId id="10672" r:id="rId30"/>
    <p:sldId id="10692" r:id="rId31"/>
    <p:sldId id="10693" r:id="rId32"/>
    <p:sldId id="10701" r:id="rId33"/>
    <p:sldId id="10614" r:id="rId34"/>
    <p:sldId id="10676" r:id="rId35"/>
    <p:sldId id="10705" r:id="rId36"/>
    <p:sldId id="10714" r:id="rId37"/>
    <p:sldId id="10613" r:id="rId38"/>
    <p:sldId id="10674" r:id="rId39"/>
    <p:sldId id="258" r:id="rId40"/>
    <p:sldId id="10733" r:id="rId41"/>
    <p:sldId id="10629" r:id="rId42"/>
    <p:sldId id="10734" r:id="rId43"/>
    <p:sldId id="10660" r:id="rId44"/>
    <p:sldId id="10671" r:id="rId45"/>
    <p:sldId id="10632" r:id="rId46"/>
    <p:sldId id="10618" r:id="rId47"/>
    <p:sldId id="259" r:id="rId48"/>
    <p:sldId id="10720" r:id="rId49"/>
    <p:sldId id="10717" r:id="rId50"/>
    <p:sldId id="10736" r:id="rId51"/>
    <p:sldId id="270" r:id="rId52"/>
    <p:sldId id="10742" r:id="rId53"/>
    <p:sldId id="10741" r:id="rId54"/>
    <p:sldId id="10735" r:id="rId55"/>
    <p:sldId id="10737" r:id="rId56"/>
    <p:sldId id="10738" r:id="rId57"/>
    <p:sldId id="257"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02" userDrawn="1">
          <p15:clr>
            <a:srgbClr val="A4A3A4"/>
          </p15:clr>
        </p15:guide>
        <p15:guide id="2" pos="195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2765"/>
    <a:srgbClr val="6ED6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23FC5A-50F3-4461-967B-3623AB0B235E}" v="1" dt="2025-03-12T16:34:20.8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55" autoAdjust="0"/>
    <p:restoredTop sz="90920" autoAdjust="0"/>
  </p:normalViewPr>
  <p:slideViewPr>
    <p:cSldViewPr snapToGrid="0" showGuides="1">
      <p:cViewPr varScale="1">
        <p:scale>
          <a:sx n="100" d="100"/>
          <a:sy n="100" d="100"/>
        </p:scale>
        <p:origin x="846" y="96"/>
      </p:cViewPr>
      <p:guideLst>
        <p:guide orient="horz" pos="3702"/>
        <p:guide pos="1958"/>
      </p:guideLst>
    </p:cSldViewPr>
  </p:slideViewPr>
  <p:notesTextViewPr>
    <p:cViewPr>
      <p:scale>
        <a:sx n="3" d="2"/>
        <a:sy n="3" d="2"/>
      </p:scale>
      <p:origin x="0" y="0"/>
    </p:cViewPr>
  </p:notesTextViewPr>
  <p:sorterViewPr>
    <p:cViewPr varScale="1">
      <p:scale>
        <a:sx n="100" d="100"/>
        <a:sy n="100" d="100"/>
      </p:scale>
      <p:origin x="0" y="-1056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5" Type="http://schemas.openxmlformats.org/officeDocument/2006/relationships/slideMaster" Target="slideMasters/slideMaster2.xml"/><Relationship Id="rId61" Type="http://schemas.openxmlformats.org/officeDocument/2006/relationships/viewProps" Target="viewProps.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notesMaster" Target="notesMasters/notesMaster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presProps" Target="presProp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apley, Victoria" userId="8e83e6b1-cc1a-46e7-85d2-e34a47d567b6" providerId="ADAL" clId="{E723FC5A-50F3-4461-967B-3623AB0B235E}"/>
    <pc:docChg chg="undo custSel delSld modSld">
      <pc:chgData name="Stapley, Victoria" userId="8e83e6b1-cc1a-46e7-85d2-e34a47d567b6" providerId="ADAL" clId="{E723FC5A-50F3-4461-967B-3623AB0B235E}" dt="2025-03-12T16:33:16.880" v="5" actId="1036"/>
      <pc:docMkLst>
        <pc:docMk/>
      </pc:docMkLst>
      <pc:sldChg chg="modSp mod">
        <pc:chgData name="Stapley, Victoria" userId="8e83e6b1-cc1a-46e7-85d2-e34a47d567b6" providerId="ADAL" clId="{E723FC5A-50F3-4461-967B-3623AB0B235E}" dt="2025-03-12T16:33:16.880" v="5" actId="1036"/>
        <pc:sldMkLst>
          <pc:docMk/>
          <pc:sldMk cId="2320614866" sldId="10618"/>
        </pc:sldMkLst>
        <pc:picChg chg="mod">
          <ac:chgData name="Stapley, Victoria" userId="8e83e6b1-cc1a-46e7-85d2-e34a47d567b6" providerId="ADAL" clId="{E723FC5A-50F3-4461-967B-3623AB0B235E}" dt="2025-03-12T16:33:16.880" v="5" actId="1036"/>
          <ac:picMkLst>
            <pc:docMk/>
            <pc:sldMk cId="2320614866" sldId="10618"/>
            <ac:picMk id="4" creationId="{0B286FED-7969-BF5E-BF62-3984FF2B62EC}"/>
          </ac:picMkLst>
        </pc:picChg>
      </pc:sldChg>
      <pc:sldChg chg="del">
        <pc:chgData name="Stapley, Victoria" userId="8e83e6b1-cc1a-46e7-85d2-e34a47d567b6" providerId="ADAL" clId="{E723FC5A-50F3-4461-967B-3623AB0B235E}" dt="2025-03-12T16:31:25.401" v="0" actId="47"/>
        <pc:sldMkLst>
          <pc:docMk/>
          <pc:sldMk cId="2957657858" sldId="10643"/>
        </pc:sldMkLst>
      </pc:sldChg>
      <pc:sldChg chg="del">
        <pc:chgData name="Stapley, Victoria" userId="8e83e6b1-cc1a-46e7-85d2-e34a47d567b6" providerId="ADAL" clId="{E723FC5A-50F3-4461-967B-3623AB0B235E}" dt="2025-03-12T16:31:26.020" v="1" actId="47"/>
        <pc:sldMkLst>
          <pc:docMk/>
          <pc:sldMk cId="102071915" sldId="10644"/>
        </pc:sldMkLst>
      </pc:sldChg>
    </pc:docChg>
  </pc:docChgLst>
</pc:chgInfo>
</file>

<file path=ppt/diagrams/_rels/data1.xml.rels><?xml version="1.0" encoding="UTF-8" standalone="yes"?>
<Relationships xmlns="http://schemas.openxmlformats.org/package/2006/relationships"><Relationship Id="rId2" Type="http://schemas.openxmlformats.org/officeDocument/2006/relationships/image" Target="../media/image42.svg"/><Relationship Id="rId1" Type="http://schemas.openxmlformats.org/officeDocument/2006/relationships/image" Target="../media/image41.png"/></Relationships>
</file>

<file path=ppt/diagrams/_rels/data2.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diagrams/_rels/drawing1.xml.rels><?xml version="1.0" encoding="UTF-8" standalone="yes"?>
<Relationships xmlns="http://schemas.openxmlformats.org/package/2006/relationships"><Relationship Id="rId2" Type="http://schemas.openxmlformats.org/officeDocument/2006/relationships/image" Target="../media/image42.svg"/><Relationship Id="rId1" Type="http://schemas.openxmlformats.org/officeDocument/2006/relationships/image" Target="../media/image41.png"/></Relationships>
</file>

<file path=ppt/diagrams/_rels/drawing2.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svg"/><Relationship Id="rId1" Type="http://schemas.openxmlformats.org/officeDocument/2006/relationships/image" Target="../media/image45.png"/><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svg"/></Relationships>
</file>

<file path=ppt/diagrams/colors1.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C2C1C7-FCE6-4A9F-B4F1-636E85A3D1AE}" type="doc">
      <dgm:prSet loTypeId="urn:microsoft.com/office/officeart/2018/5/layout/CenteredIconLabelDescriptionList" loCatId="icon" qsTypeId="urn:microsoft.com/office/officeart/2005/8/quickstyle/simple1" qsCatId="simple" csTypeId="urn:microsoft.com/office/officeart/2018/5/colors/Iconchunking_neutralbg_accent1_2" csCatId="accent1" phldr="1"/>
      <dgm:spPr/>
      <dgm:t>
        <a:bodyPr/>
        <a:lstStyle/>
        <a:p>
          <a:endParaRPr lang="en-US"/>
        </a:p>
      </dgm:t>
    </dgm:pt>
    <dgm:pt modelId="{029B0616-B542-4982-B642-520102A82A0D}">
      <dgm:prSet custT="1"/>
      <dgm:spPr/>
      <dgm:t>
        <a:bodyPr/>
        <a:lstStyle/>
        <a:p>
          <a:pPr algn="l">
            <a:lnSpc>
              <a:spcPct val="100000"/>
            </a:lnSpc>
            <a:defRPr b="1"/>
          </a:pPr>
          <a:r>
            <a:rPr lang="en-US" sz="2800" dirty="0">
              <a:solidFill>
                <a:srgbClr val="382765"/>
              </a:solidFill>
              <a:latin typeface="Arial" panose="020B0604020202020204" pitchFamily="34" charset="0"/>
              <a:cs typeface="Arial" panose="020B0604020202020204" pitchFamily="34" charset="0"/>
            </a:rPr>
            <a:t>Companies that recognize well-being as a driver of performance and profitability will prosper disproportionately</a:t>
          </a:r>
        </a:p>
      </dgm:t>
    </dgm:pt>
    <dgm:pt modelId="{2A6FA816-57E1-4707-86D1-C6C18E23C063}" type="parTrans" cxnId="{CCA8F123-0274-42D4-B014-5C1C114A8640}">
      <dgm:prSet/>
      <dgm:spPr/>
      <dgm:t>
        <a:bodyPr/>
        <a:lstStyle/>
        <a:p>
          <a:endParaRPr lang="en-US"/>
        </a:p>
      </dgm:t>
    </dgm:pt>
    <dgm:pt modelId="{BE6AAAD7-C371-4959-820B-6AFD8BCBE8BA}" type="sibTrans" cxnId="{CCA8F123-0274-42D4-B014-5C1C114A8640}">
      <dgm:prSet/>
      <dgm:spPr/>
      <dgm:t>
        <a:bodyPr/>
        <a:lstStyle/>
        <a:p>
          <a:endParaRPr lang="en-US"/>
        </a:p>
      </dgm:t>
    </dgm:pt>
    <dgm:pt modelId="{1D0B1278-59BE-486C-B8FE-548B6F463FC7}" type="pres">
      <dgm:prSet presAssocID="{2EC2C1C7-FCE6-4A9F-B4F1-636E85A3D1AE}" presName="root" presStyleCnt="0">
        <dgm:presLayoutVars>
          <dgm:dir/>
          <dgm:resizeHandles val="exact"/>
        </dgm:presLayoutVars>
      </dgm:prSet>
      <dgm:spPr/>
    </dgm:pt>
    <dgm:pt modelId="{27C1124C-E391-46C6-924C-962BB90341C9}" type="pres">
      <dgm:prSet presAssocID="{029B0616-B542-4982-B642-520102A82A0D}" presName="compNode" presStyleCnt="0"/>
      <dgm:spPr/>
    </dgm:pt>
    <dgm:pt modelId="{E2EF81E2-1CC2-4486-B08F-AA0282B09D2A}" type="pres">
      <dgm:prSet presAssocID="{029B0616-B542-4982-B642-520102A82A0D}" presName="iconRect" presStyleLbl="node1" presStyleIdx="0" presStyleCnt="1"/>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a:noFill/>
        </a:ln>
      </dgm:spPr>
      <dgm:extLst>
        <a:ext uri="{E40237B7-FDA0-4F09-8148-C483321AD2D9}">
          <dgm14:cNvPr xmlns:dgm14="http://schemas.microsoft.com/office/drawing/2010/diagram" id="0" name="" descr="Euro with solid fill"/>
        </a:ext>
      </dgm:extLst>
    </dgm:pt>
    <dgm:pt modelId="{ED4E14C6-C8EF-4904-B264-8EFE4C5D139F}" type="pres">
      <dgm:prSet presAssocID="{029B0616-B542-4982-B642-520102A82A0D}" presName="iconSpace" presStyleCnt="0"/>
      <dgm:spPr/>
    </dgm:pt>
    <dgm:pt modelId="{C742E97E-CD82-4D77-BEA1-6050E2B4197C}" type="pres">
      <dgm:prSet presAssocID="{029B0616-B542-4982-B642-520102A82A0D}" presName="parTx" presStyleLbl="revTx" presStyleIdx="0" presStyleCnt="2" custScaleX="111963" custScaleY="108824" custLinFactNeighborX="11142" custLinFactNeighborY="5470">
        <dgm:presLayoutVars>
          <dgm:chMax val="0"/>
          <dgm:chPref val="0"/>
        </dgm:presLayoutVars>
      </dgm:prSet>
      <dgm:spPr/>
    </dgm:pt>
    <dgm:pt modelId="{AE8E48C8-DA62-4F80-A54E-958294CCC645}" type="pres">
      <dgm:prSet presAssocID="{029B0616-B542-4982-B642-520102A82A0D}" presName="txSpace" presStyleCnt="0"/>
      <dgm:spPr/>
    </dgm:pt>
    <dgm:pt modelId="{9970C3D3-5261-4A09-A4DE-4F5D8B06DB0A}" type="pres">
      <dgm:prSet presAssocID="{029B0616-B542-4982-B642-520102A82A0D}" presName="desTx" presStyleLbl="revTx" presStyleIdx="1" presStyleCnt="2">
        <dgm:presLayoutVars/>
      </dgm:prSet>
      <dgm:spPr/>
    </dgm:pt>
  </dgm:ptLst>
  <dgm:cxnLst>
    <dgm:cxn modelId="{CCA8F123-0274-42D4-B014-5C1C114A8640}" srcId="{2EC2C1C7-FCE6-4A9F-B4F1-636E85A3D1AE}" destId="{029B0616-B542-4982-B642-520102A82A0D}" srcOrd="0" destOrd="0" parTransId="{2A6FA816-57E1-4707-86D1-C6C18E23C063}" sibTransId="{BE6AAAD7-C371-4959-820B-6AFD8BCBE8BA}"/>
    <dgm:cxn modelId="{0F7C6428-F92E-4B53-B728-AD94CADBF138}" type="presOf" srcId="{2EC2C1C7-FCE6-4A9F-B4F1-636E85A3D1AE}" destId="{1D0B1278-59BE-486C-B8FE-548B6F463FC7}" srcOrd="0" destOrd="0" presId="urn:microsoft.com/office/officeart/2018/5/layout/CenteredIconLabelDescriptionList"/>
    <dgm:cxn modelId="{64DC5482-ED8A-41BC-B7DD-473893F84A8D}" type="presOf" srcId="{029B0616-B542-4982-B642-520102A82A0D}" destId="{C742E97E-CD82-4D77-BEA1-6050E2B4197C}" srcOrd="0" destOrd="0" presId="urn:microsoft.com/office/officeart/2018/5/layout/CenteredIconLabelDescriptionList"/>
    <dgm:cxn modelId="{E913A5AB-C64A-49BC-9B28-BF3C01283E87}" type="presParOf" srcId="{1D0B1278-59BE-486C-B8FE-548B6F463FC7}" destId="{27C1124C-E391-46C6-924C-962BB90341C9}" srcOrd="0" destOrd="0" presId="urn:microsoft.com/office/officeart/2018/5/layout/CenteredIconLabelDescriptionList"/>
    <dgm:cxn modelId="{55C1F774-A142-4E36-99E1-17369BEF4646}" type="presParOf" srcId="{27C1124C-E391-46C6-924C-962BB90341C9}" destId="{E2EF81E2-1CC2-4486-B08F-AA0282B09D2A}" srcOrd="0" destOrd="0" presId="urn:microsoft.com/office/officeart/2018/5/layout/CenteredIconLabelDescriptionList"/>
    <dgm:cxn modelId="{2DD2885B-4B88-4CC3-BABE-6DA4F109D319}" type="presParOf" srcId="{27C1124C-E391-46C6-924C-962BB90341C9}" destId="{ED4E14C6-C8EF-4904-B264-8EFE4C5D139F}" srcOrd="1" destOrd="0" presId="urn:microsoft.com/office/officeart/2018/5/layout/CenteredIconLabelDescriptionList"/>
    <dgm:cxn modelId="{D2922525-7798-4560-808A-A5DB476C8C9E}" type="presParOf" srcId="{27C1124C-E391-46C6-924C-962BB90341C9}" destId="{C742E97E-CD82-4D77-BEA1-6050E2B4197C}" srcOrd="2" destOrd="0" presId="urn:microsoft.com/office/officeart/2018/5/layout/CenteredIconLabelDescriptionList"/>
    <dgm:cxn modelId="{9A56729F-2E25-44B7-B42E-45E707C0AEAB}" type="presParOf" srcId="{27C1124C-E391-46C6-924C-962BB90341C9}" destId="{AE8E48C8-DA62-4F80-A54E-958294CCC645}" srcOrd="3" destOrd="0" presId="urn:microsoft.com/office/officeart/2018/5/layout/CenteredIconLabelDescriptionList"/>
    <dgm:cxn modelId="{C252CC1F-FF11-435D-8A1C-D8346D29DDE2}" type="presParOf" srcId="{27C1124C-E391-46C6-924C-962BB90341C9}" destId="{9970C3D3-5261-4A09-A4DE-4F5D8B06DB0A}"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BD03138-F113-44C7-9942-04AAF73D9F3C}" type="doc">
      <dgm:prSet loTypeId="urn:microsoft.com/office/officeart/2018/2/layout/IconCircleList" loCatId="icon" qsTypeId="urn:microsoft.com/office/officeart/2005/8/quickstyle/simple1" qsCatId="simple" csTypeId="urn:microsoft.com/office/officeart/2005/8/colors/accent2_2" csCatId="accent2" phldr="1"/>
      <dgm:spPr/>
      <dgm:t>
        <a:bodyPr/>
        <a:lstStyle/>
        <a:p>
          <a:endParaRPr lang="en-US"/>
        </a:p>
      </dgm:t>
    </dgm:pt>
    <dgm:pt modelId="{31E91759-9957-4AA4-BEE2-9F63ED7C7466}">
      <dgm:prSet custT="1"/>
      <dgm:spPr/>
      <dgm:t>
        <a:bodyPr/>
        <a:lstStyle/>
        <a:p>
          <a:pPr>
            <a:lnSpc>
              <a:spcPct val="100000"/>
            </a:lnSpc>
          </a:pPr>
          <a:r>
            <a:rPr lang="en-GB" sz="1600" dirty="0">
              <a:solidFill>
                <a:srgbClr val="382765"/>
              </a:solidFill>
              <a:latin typeface="Arial" panose="020B0604020202020204" pitchFamily="34" charset="0"/>
              <a:cs typeface="Arial" panose="020B0604020202020204" pitchFamily="34" charset="0"/>
            </a:rPr>
            <a:t>In 2024, </a:t>
          </a:r>
          <a:r>
            <a:rPr lang="en-GB" sz="1600" b="1" dirty="0">
              <a:solidFill>
                <a:srgbClr val="382765"/>
              </a:solidFill>
              <a:latin typeface="Arial" panose="020B0604020202020204" pitchFamily="34" charset="0"/>
              <a:cs typeface="Arial" panose="020B0604020202020204" pitchFamily="34" charset="0"/>
            </a:rPr>
            <a:t>37% </a:t>
          </a:r>
          <a:r>
            <a:rPr lang="en-GB" sz="1600" dirty="0">
              <a:solidFill>
                <a:srgbClr val="382765"/>
              </a:solidFill>
              <a:latin typeface="Arial" panose="020B0604020202020204" pitchFamily="34" charset="0"/>
              <a:cs typeface="Arial" panose="020B0604020202020204" pitchFamily="34" charset="0"/>
            </a:rPr>
            <a:t>of European employees experience ‘a lot </a:t>
          </a:r>
          <a:br>
            <a:rPr lang="en-GB" sz="1600" dirty="0">
              <a:solidFill>
                <a:srgbClr val="382765"/>
              </a:solidFill>
              <a:latin typeface="Arial" panose="020B0604020202020204" pitchFamily="34" charset="0"/>
              <a:cs typeface="Arial" panose="020B0604020202020204" pitchFamily="34" charset="0"/>
            </a:rPr>
          </a:br>
          <a:r>
            <a:rPr lang="en-GB" sz="1600" dirty="0">
              <a:solidFill>
                <a:srgbClr val="382765"/>
              </a:solidFill>
              <a:latin typeface="Arial" panose="020B0604020202020204" pitchFamily="34" charset="0"/>
              <a:cs typeface="Arial" panose="020B0604020202020204" pitchFamily="34" charset="0"/>
            </a:rPr>
            <a:t>of stress’ at work - higher than </a:t>
          </a:r>
          <a:br>
            <a:rPr lang="en-GB" sz="1600" dirty="0">
              <a:solidFill>
                <a:srgbClr val="382765"/>
              </a:solidFill>
              <a:latin typeface="Arial" panose="020B0604020202020204" pitchFamily="34" charset="0"/>
              <a:cs typeface="Arial" panose="020B0604020202020204" pitchFamily="34" charset="0"/>
            </a:rPr>
          </a:br>
          <a:r>
            <a:rPr lang="en-GB" sz="1600" dirty="0">
              <a:solidFill>
                <a:srgbClr val="382765"/>
              </a:solidFill>
              <a:latin typeface="Arial" panose="020B0604020202020204" pitchFamily="34" charset="0"/>
              <a:cs typeface="Arial" panose="020B0604020202020204" pitchFamily="34" charset="0"/>
            </a:rPr>
            <a:t>any year pre-Covid</a:t>
          </a:r>
          <a:endParaRPr lang="en-US" sz="1600" dirty="0">
            <a:solidFill>
              <a:srgbClr val="382765"/>
            </a:solidFill>
            <a:latin typeface="Arial" panose="020B0604020202020204" pitchFamily="34" charset="0"/>
            <a:cs typeface="Arial" panose="020B0604020202020204" pitchFamily="34" charset="0"/>
          </a:endParaRPr>
        </a:p>
      </dgm:t>
    </dgm:pt>
    <dgm:pt modelId="{6711AC15-D35E-4393-A153-5DE2AB00B132}" type="parTrans" cxnId="{8EA138E1-97F6-4364-AF54-AE84CA6C8FE1}">
      <dgm:prSet/>
      <dgm:spPr/>
      <dgm:t>
        <a:bodyPr/>
        <a:lstStyle/>
        <a:p>
          <a:endParaRPr lang="en-US"/>
        </a:p>
      </dgm:t>
    </dgm:pt>
    <dgm:pt modelId="{084228FF-6AB0-444B-8702-02F9690CD699}" type="sibTrans" cxnId="{8EA138E1-97F6-4364-AF54-AE84CA6C8FE1}">
      <dgm:prSet/>
      <dgm:spPr/>
      <dgm:t>
        <a:bodyPr/>
        <a:lstStyle/>
        <a:p>
          <a:pPr>
            <a:lnSpc>
              <a:spcPct val="100000"/>
            </a:lnSpc>
          </a:pPr>
          <a:endParaRPr lang="en-US"/>
        </a:p>
      </dgm:t>
    </dgm:pt>
    <dgm:pt modelId="{253C9F34-755C-4E36-A752-F222F262CE62}">
      <dgm:prSet custT="1"/>
      <dgm:spPr/>
      <dgm:t>
        <a:bodyPr/>
        <a:lstStyle/>
        <a:p>
          <a:pPr>
            <a:lnSpc>
              <a:spcPct val="100000"/>
            </a:lnSpc>
          </a:pPr>
          <a:r>
            <a:rPr lang="en-GB" sz="1600" dirty="0">
              <a:solidFill>
                <a:srgbClr val="382765"/>
              </a:solidFill>
              <a:latin typeface="Arial" panose="020B0604020202020204" pitchFamily="34" charset="0"/>
              <a:cs typeface="Arial" panose="020B0604020202020204" pitchFamily="34" charset="0"/>
            </a:rPr>
            <a:t>Only </a:t>
          </a:r>
          <a:r>
            <a:rPr lang="en-GB" sz="1600" b="1" dirty="0">
              <a:solidFill>
                <a:srgbClr val="382765"/>
              </a:solidFill>
              <a:latin typeface="Arial" panose="020B0604020202020204" pitchFamily="34" charset="0"/>
              <a:cs typeface="Arial" panose="020B0604020202020204" pitchFamily="34" charset="0"/>
            </a:rPr>
            <a:t>13% </a:t>
          </a:r>
          <a:r>
            <a:rPr lang="en-GB" sz="1600" dirty="0">
              <a:solidFill>
                <a:srgbClr val="382765"/>
              </a:solidFill>
              <a:latin typeface="Arial" panose="020B0604020202020204" pitchFamily="34" charset="0"/>
              <a:cs typeface="Arial" panose="020B0604020202020204" pitchFamily="34" charset="0"/>
            </a:rPr>
            <a:t>feel engaged </a:t>
          </a:r>
          <a:br>
            <a:rPr lang="en-GB" sz="1600" dirty="0">
              <a:solidFill>
                <a:srgbClr val="382765"/>
              </a:solidFill>
              <a:latin typeface="Arial" panose="020B0604020202020204" pitchFamily="34" charset="0"/>
              <a:cs typeface="Arial" panose="020B0604020202020204" pitchFamily="34" charset="0"/>
            </a:rPr>
          </a:br>
          <a:r>
            <a:rPr lang="en-GB" sz="1600" dirty="0">
              <a:solidFill>
                <a:srgbClr val="382765"/>
              </a:solidFill>
              <a:latin typeface="Arial" panose="020B0604020202020204" pitchFamily="34" charset="0"/>
              <a:cs typeface="Arial" panose="020B0604020202020204" pitchFamily="34" charset="0"/>
            </a:rPr>
            <a:t>in the job they do in 2024</a:t>
          </a:r>
          <a:endParaRPr lang="en-US" sz="1600" dirty="0">
            <a:solidFill>
              <a:srgbClr val="382765"/>
            </a:solidFill>
            <a:latin typeface="Arial" panose="020B0604020202020204" pitchFamily="34" charset="0"/>
            <a:cs typeface="Arial" panose="020B0604020202020204" pitchFamily="34" charset="0"/>
          </a:endParaRPr>
        </a:p>
      </dgm:t>
    </dgm:pt>
    <dgm:pt modelId="{8E312F39-D550-40BD-85F9-1545EC7599E1}" type="parTrans" cxnId="{67DD0ABA-EDBD-4740-BC1F-1F26011B7B96}">
      <dgm:prSet/>
      <dgm:spPr/>
      <dgm:t>
        <a:bodyPr/>
        <a:lstStyle/>
        <a:p>
          <a:endParaRPr lang="en-US"/>
        </a:p>
      </dgm:t>
    </dgm:pt>
    <dgm:pt modelId="{A1098700-F134-46A0-909C-0D063AD4E63D}" type="sibTrans" cxnId="{67DD0ABA-EDBD-4740-BC1F-1F26011B7B96}">
      <dgm:prSet/>
      <dgm:spPr/>
      <dgm:t>
        <a:bodyPr/>
        <a:lstStyle/>
        <a:p>
          <a:pPr>
            <a:lnSpc>
              <a:spcPct val="100000"/>
            </a:lnSpc>
          </a:pPr>
          <a:endParaRPr lang="en-US"/>
        </a:p>
      </dgm:t>
    </dgm:pt>
    <dgm:pt modelId="{0DEEDAB7-810B-44F5-BCBA-5696F9C004DA}">
      <dgm:prSet custT="1"/>
      <dgm:spPr/>
      <dgm:t>
        <a:bodyPr/>
        <a:lstStyle/>
        <a:p>
          <a:pPr>
            <a:lnSpc>
              <a:spcPct val="100000"/>
            </a:lnSpc>
          </a:pPr>
          <a:r>
            <a:rPr lang="en-GB" sz="1600" b="1" dirty="0">
              <a:solidFill>
                <a:srgbClr val="382765"/>
              </a:solidFill>
              <a:latin typeface="Arial" panose="020B0604020202020204" pitchFamily="34" charset="0"/>
              <a:cs typeface="Arial" panose="020B0604020202020204" pitchFamily="34" charset="0"/>
            </a:rPr>
            <a:t>61% </a:t>
          </a:r>
          <a:r>
            <a:rPr lang="en-GB" sz="1600" dirty="0">
              <a:solidFill>
                <a:srgbClr val="382765"/>
              </a:solidFill>
              <a:latin typeface="Arial" panose="020B0604020202020204" pitchFamily="34" charset="0"/>
              <a:cs typeface="Arial" panose="020B0604020202020204" pitchFamily="34" charset="0"/>
            </a:rPr>
            <a:t>of UK employees in 2024 </a:t>
          </a:r>
          <a:br>
            <a:rPr lang="en-GB" sz="1600" dirty="0">
              <a:solidFill>
                <a:srgbClr val="382765"/>
              </a:solidFill>
              <a:latin typeface="Arial" panose="020B0604020202020204" pitchFamily="34" charset="0"/>
              <a:cs typeface="Arial" panose="020B0604020202020204" pitchFamily="34" charset="0"/>
            </a:rPr>
          </a:br>
          <a:r>
            <a:rPr lang="en-GB" sz="1600" dirty="0">
              <a:solidFill>
                <a:srgbClr val="382765"/>
              </a:solidFill>
              <a:latin typeface="Arial" panose="020B0604020202020204" pitchFamily="34" charset="0"/>
              <a:cs typeface="Arial" panose="020B0604020202020204" pitchFamily="34" charset="0"/>
            </a:rPr>
            <a:t>feel burned out – up from 51% </a:t>
          </a:r>
          <a:br>
            <a:rPr lang="en-GB" sz="1600" dirty="0">
              <a:solidFill>
                <a:srgbClr val="382765"/>
              </a:solidFill>
              <a:latin typeface="Arial" panose="020B0604020202020204" pitchFamily="34" charset="0"/>
              <a:cs typeface="Arial" panose="020B0604020202020204" pitchFamily="34" charset="0"/>
            </a:rPr>
          </a:br>
          <a:r>
            <a:rPr lang="en-GB" sz="1600" dirty="0">
              <a:solidFill>
                <a:srgbClr val="382765"/>
              </a:solidFill>
              <a:latin typeface="Arial" panose="020B0604020202020204" pitchFamily="34" charset="0"/>
              <a:cs typeface="Arial" panose="020B0604020202020204" pitchFamily="34" charset="0"/>
            </a:rPr>
            <a:t>in 2021</a:t>
          </a:r>
          <a:endParaRPr lang="en-US" sz="1600" dirty="0">
            <a:solidFill>
              <a:srgbClr val="382765"/>
            </a:solidFill>
            <a:latin typeface="Arial" panose="020B0604020202020204" pitchFamily="34" charset="0"/>
            <a:cs typeface="Arial" panose="020B0604020202020204" pitchFamily="34" charset="0"/>
          </a:endParaRPr>
        </a:p>
      </dgm:t>
    </dgm:pt>
    <dgm:pt modelId="{6C80B0A6-8230-473B-96DE-7F2D3B9EE88A}" type="parTrans" cxnId="{CDD5A835-1355-4B6A-9DB5-C354EE46C349}">
      <dgm:prSet/>
      <dgm:spPr/>
      <dgm:t>
        <a:bodyPr/>
        <a:lstStyle/>
        <a:p>
          <a:endParaRPr lang="en-US"/>
        </a:p>
      </dgm:t>
    </dgm:pt>
    <dgm:pt modelId="{BF70A57F-4719-4C76-879C-E5ED090BDD00}" type="sibTrans" cxnId="{CDD5A835-1355-4B6A-9DB5-C354EE46C349}">
      <dgm:prSet/>
      <dgm:spPr/>
      <dgm:t>
        <a:bodyPr/>
        <a:lstStyle/>
        <a:p>
          <a:pPr>
            <a:lnSpc>
              <a:spcPct val="100000"/>
            </a:lnSpc>
          </a:pPr>
          <a:endParaRPr lang="en-US"/>
        </a:p>
      </dgm:t>
    </dgm:pt>
    <dgm:pt modelId="{9E906E10-BCA9-8540-AA2F-8A0B02B8657B}">
      <dgm:prSet custT="1"/>
      <dgm:spPr/>
      <dgm:t>
        <a:bodyPr/>
        <a:lstStyle/>
        <a:p>
          <a:pPr>
            <a:lnSpc>
              <a:spcPct val="100000"/>
            </a:lnSpc>
          </a:pPr>
          <a:r>
            <a:rPr lang="en-US" sz="1600" dirty="0">
              <a:solidFill>
                <a:srgbClr val="382765"/>
              </a:solidFill>
              <a:latin typeface="Arial" panose="020B0604020202020204" pitchFamily="34" charset="0"/>
              <a:cs typeface="Arial" panose="020B0604020202020204" pitchFamily="34" charset="0"/>
            </a:rPr>
            <a:t>More people looking for jobs </a:t>
          </a:r>
          <a:br>
            <a:rPr lang="en-US" sz="1600" dirty="0">
              <a:solidFill>
                <a:srgbClr val="382765"/>
              </a:solidFill>
              <a:latin typeface="Arial" panose="020B0604020202020204" pitchFamily="34" charset="0"/>
              <a:cs typeface="Arial" panose="020B0604020202020204" pitchFamily="34" charset="0"/>
            </a:rPr>
          </a:br>
          <a:r>
            <a:rPr lang="en-US" sz="1600" dirty="0">
              <a:solidFill>
                <a:srgbClr val="382765"/>
              </a:solidFill>
              <a:latin typeface="Arial" panose="020B0604020202020204" pitchFamily="34" charset="0"/>
              <a:cs typeface="Arial" panose="020B0604020202020204" pitchFamily="34" charset="0"/>
            </a:rPr>
            <a:t>in 2024 than post Covid </a:t>
          </a:r>
          <a:br>
            <a:rPr lang="en-US" sz="1600" dirty="0">
              <a:solidFill>
                <a:srgbClr val="382765"/>
              </a:solidFill>
              <a:latin typeface="Arial" panose="020B0604020202020204" pitchFamily="34" charset="0"/>
              <a:cs typeface="Arial" panose="020B0604020202020204" pitchFamily="34" charset="0"/>
            </a:rPr>
          </a:br>
          <a:r>
            <a:rPr lang="en-US" sz="1600" dirty="0">
              <a:solidFill>
                <a:srgbClr val="382765"/>
              </a:solidFill>
              <a:latin typeface="Arial" panose="020B0604020202020204" pitchFamily="34" charset="0"/>
              <a:cs typeface="Arial" panose="020B0604020202020204" pitchFamily="34" charset="0"/>
            </a:rPr>
            <a:t>– </a:t>
          </a:r>
          <a:r>
            <a:rPr lang="en-US" sz="1600" b="1" dirty="0">
              <a:solidFill>
                <a:srgbClr val="382765"/>
              </a:solidFill>
              <a:latin typeface="Arial" panose="020B0604020202020204" pitchFamily="34" charset="0"/>
              <a:cs typeface="Arial" panose="020B0604020202020204" pitchFamily="34" charset="0"/>
            </a:rPr>
            <a:t>60% </a:t>
          </a:r>
          <a:r>
            <a:rPr lang="en-US" sz="1600" dirty="0">
              <a:solidFill>
                <a:srgbClr val="382765"/>
              </a:solidFill>
              <a:latin typeface="Arial" panose="020B0604020202020204" pitchFamily="34" charset="0"/>
              <a:cs typeface="Arial" panose="020B0604020202020204" pitchFamily="34" charset="0"/>
            </a:rPr>
            <a:t>motivated by more support for well-being</a:t>
          </a:r>
        </a:p>
      </dgm:t>
    </dgm:pt>
    <dgm:pt modelId="{8B7632DE-1079-4B4D-A804-17C16DF0E249}" type="parTrans" cxnId="{3ADBE571-DC4F-1B47-9231-D035EF007AE5}">
      <dgm:prSet/>
      <dgm:spPr/>
      <dgm:t>
        <a:bodyPr/>
        <a:lstStyle/>
        <a:p>
          <a:endParaRPr lang="en-GB"/>
        </a:p>
      </dgm:t>
    </dgm:pt>
    <dgm:pt modelId="{25F86E1C-8EF8-9244-B99E-98FDF4834C0E}" type="sibTrans" cxnId="{3ADBE571-DC4F-1B47-9231-D035EF007AE5}">
      <dgm:prSet/>
      <dgm:spPr/>
      <dgm:t>
        <a:bodyPr/>
        <a:lstStyle/>
        <a:p>
          <a:endParaRPr lang="en-GB"/>
        </a:p>
      </dgm:t>
    </dgm:pt>
    <dgm:pt modelId="{7D8A09E7-4821-44E5-90C9-DD5B2E3BDB5D}" type="pres">
      <dgm:prSet presAssocID="{EBD03138-F113-44C7-9942-04AAF73D9F3C}" presName="root" presStyleCnt="0">
        <dgm:presLayoutVars>
          <dgm:dir/>
          <dgm:resizeHandles val="exact"/>
        </dgm:presLayoutVars>
      </dgm:prSet>
      <dgm:spPr/>
    </dgm:pt>
    <dgm:pt modelId="{7B1259A8-5FF1-468A-BA9E-ECF239701D9D}" type="pres">
      <dgm:prSet presAssocID="{EBD03138-F113-44C7-9942-04AAF73D9F3C}" presName="container" presStyleCnt="0">
        <dgm:presLayoutVars>
          <dgm:dir/>
          <dgm:resizeHandles val="exact"/>
        </dgm:presLayoutVars>
      </dgm:prSet>
      <dgm:spPr/>
    </dgm:pt>
    <dgm:pt modelId="{3662A16C-00B0-4FAE-8BDE-13121A473663}" type="pres">
      <dgm:prSet presAssocID="{31E91759-9957-4AA4-BEE2-9F63ED7C7466}" presName="compNode" presStyleCnt="0"/>
      <dgm:spPr/>
    </dgm:pt>
    <dgm:pt modelId="{A54663ED-D048-4886-A370-E8455F70846A}" type="pres">
      <dgm:prSet presAssocID="{31E91759-9957-4AA4-BEE2-9F63ED7C7466}" presName="iconBgRect" presStyleLbl="bgShp" presStyleIdx="0" presStyleCnt="4" custLinFactNeighborY="-9295"/>
      <dgm:spPr>
        <a:solidFill>
          <a:schemeClr val="accent1"/>
        </a:solidFill>
      </dgm:spPr>
    </dgm:pt>
    <dgm:pt modelId="{5848282D-E963-4BA5-93CA-1764A1B3DAD7}" type="pres">
      <dgm:prSet presAssocID="{31E91759-9957-4AA4-BEE2-9F63ED7C7466}" presName="iconRect" presStyleLbl="node1" presStyleIdx="0" presStyleCnt="4" custLinFactNeighborY="-1602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ploma Roll"/>
        </a:ext>
      </dgm:extLst>
    </dgm:pt>
    <dgm:pt modelId="{61FDAA7F-EE4D-4835-9E59-2A8B59745F33}" type="pres">
      <dgm:prSet presAssocID="{31E91759-9957-4AA4-BEE2-9F63ED7C7466}" presName="spaceRect" presStyleCnt="0"/>
      <dgm:spPr/>
    </dgm:pt>
    <dgm:pt modelId="{1B50ABA6-E38A-4CC3-B73B-8698D525A95F}" type="pres">
      <dgm:prSet presAssocID="{31E91759-9957-4AA4-BEE2-9F63ED7C7466}" presName="textRect" presStyleLbl="revTx" presStyleIdx="0" presStyleCnt="4" custLinFactNeighborY="-9295">
        <dgm:presLayoutVars>
          <dgm:chMax val="1"/>
          <dgm:chPref val="1"/>
        </dgm:presLayoutVars>
      </dgm:prSet>
      <dgm:spPr/>
    </dgm:pt>
    <dgm:pt modelId="{F11635A5-2413-4BDF-ABFF-703D77F9E5B5}" type="pres">
      <dgm:prSet presAssocID="{084228FF-6AB0-444B-8702-02F9690CD699}" presName="sibTrans" presStyleLbl="sibTrans2D1" presStyleIdx="0" presStyleCnt="0"/>
      <dgm:spPr/>
    </dgm:pt>
    <dgm:pt modelId="{951058A3-C7D3-480F-B2DF-2B6354C6B477}" type="pres">
      <dgm:prSet presAssocID="{253C9F34-755C-4E36-A752-F222F262CE62}" presName="compNode" presStyleCnt="0"/>
      <dgm:spPr/>
    </dgm:pt>
    <dgm:pt modelId="{3867E1B1-3FC9-4497-A1A8-1188DCE5A38D}" type="pres">
      <dgm:prSet presAssocID="{253C9F34-755C-4E36-A752-F222F262CE62}" presName="iconBgRect" presStyleLbl="bgShp" presStyleIdx="1" presStyleCnt="4" custLinFactNeighborY="-9295"/>
      <dgm:spPr>
        <a:solidFill>
          <a:schemeClr val="accent1"/>
        </a:solidFill>
      </dgm:spPr>
    </dgm:pt>
    <dgm:pt modelId="{56D95E12-5A7F-4E73-99DB-18F42482969E}" type="pres">
      <dgm:prSet presAssocID="{253C9F34-755C-4E36-A752-F222F262CE62}" presName="iconRect" presStyleLbl="node1" presStyleIdx="1" presStyleCnt="4" custLinFactNeighborY="-1602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Neutral Face with No Fill"/>
        </a:ext>
      </dgm:extLst>
    </dgm:pt>
    <dgm:pt modelId="{97818662-43C8-4F51-8545-CD1E7B7F119C}" type="pres">
      <dgm:prSet presAssocID="{253C9F34-755C-4E36-A752-F222F262CE62}" presName="spaceRect" presStyleCnt="0"/>
      <dgm:spPr/>
    </dgm:pt>
    <dgm:pt modelId="{EB7BE60F-27FA-4308-88A9-9F64D6DFDE0C}" type="pres">
      <dgm:prSet presAssocID="{253C9F34-755C-4E36-A752-F222F262CE62}" presName="textRect" presStyleLbl="revTx" presStyleIdx="1" presStyleCnt="4" custLinFactNeighborY="-9295">
        <dgm:presLayoutVars>
          <dgm:chMax val="1"/>
          <dgm:chPref val="1"/>
        </dgm:presLayoutVars>
      </dgm:prSet>
      <dgm:spPr/>
    </dgm:pt>
    <dgm:pt modelId="{F5D720BD-F8C5-4F59-BF22-2C18590CE237}" type="pres">
      <dgm:prSet presAssocID="{A1098700-F134-46A0-909C-0D063AD4E63D}" presName="sibTrans" presStyleLbl="sibTrans2D1" presStyleIdx="0" presStyleCnt="0"/>
      <dgm:spPr/>
    </dgm:pt>
    <dgm:pt modelId="{B91FCF09-2066-4859-810E-9A6E6D282840}" type="pres">
      <dgm:prSet presAssocID="{0DEEDAB7-810B-44F5-BCBA-5696F9C004DA}" presName="compNode" presStyleCnt="0"/>
      <dgm:spPr/>
    </dgm:pt>
    <dgm:pt modelId="{63D40E78-BC63-460B-9764-B848425D7C9A}" type="pres">
      <dgm:prSet presAssocID="{0DEEDAB7-810B-44F5-BCBA-5696F9C004DA}" presName="iconBgRect" presStyleLbl="bgShp" presStyleIdx="2" presStyleCnt="4" custLinFactNeighborY="-37709"/>
      <dgm:spPr>
        <a:solidFill>
          <a:schemeClr val="accent1"/>
        </a:solidFill>
      </dgm:spPr>
    </dgm:pt>
    <dgm:pt modelId="{09203A12-5EB9-4417-A198-66EB1D4BFF98}" type="pres">
      <dgm:prSet presAssocID="{0DEEDAB7-810B-44F5-BCBA-5696F9C004DA}" presName="iconRect" presStyleLbl="node1" presStyleIdx="2" presStyleCnt="4" custLinFactNeighborY="-65021"/>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a:ext>
      </dgm:extLst>
    </dgm:pt>
    <dgm:pt modelId="{4FD02B43-F5C6-4EAA-9EB1-121205DAC496}" type="pres">
      <dgm:prSet presAssocID="{0DEEDAB7-810B-44F5-BCBA-5696F9C004DA}" presName="spaceRect" presStyleCnt="0"/>
      <dgm:spPr/>
    </dgm:pt>
    <dgm:pt modelId="{3A74997C-9C1C-4578-9215-E0CB7EBC8F79}" type="pres">
      <dgm:prSet presAssocID="{0DEEDAB7-810B-44F5-BCBA-5696F9C004DA}" presName="textRect" presStyleLbl="revTx" presStyleIdx="2" presStyleCnt="4" custLinFactNeighborY="-37709">
        <dgm:presLayoutVars>
          <dgm:chMax val="1"/>
          <dgm:chPref val="1"/>
        </dgm:presLayoutVars>
      </dgm:prSet>
      <dgm:spPr/>
    </dgm:pt>
    <dgm:pt modelId="{128EF859-E83A-4CDC-9219-583414725AE3}" type="pres">
      <dgm:prSet presAssocID="{BF70A57F-4719-4C76-879C-E5ED090BDD00}" presName="sibTrans" presStyleLbl="sibTrans2D1" presStyleIdx="0" presStyleCnt="0"/>
      <dgm:spPr/>
    </dgm:pt>
    <dgm:pt modelId="{F013C01A-107E-421D-B67A-78EF311456B9}" type="pres">
      <dgm:prSet presAssocID="{9E906E10-BCA9-8540-AA2F-8A0B02B8657B}" presName="compNode" presStyleCnt="0"/>
      <dgm:spPr/>
    </dgm:pt>
    <dgm:pt modelId="{6BEFB3B9-1F59-4386-BAD7-2E54A3ADF7BF}" type="pres">
      <dgm:prSet presAssocID="{9E906E10-BCA9-8540-AA2F-8A0B02B8657B}" presName="iconBgRect" presStyleLbl="bgShp" presStyleIdx="3" presStyleCnt="4" custLinFactNeighborY="-37709"/>
      <dgm:spPr>
        <a:solidFill>
          <a:schemeClr val="accent1"/>
        </a:solidFill>
      </dgm:spPr>
    </dgm:pt>
    <dgm:pt modelId="{AD7FE0D3-CF30-4D92-A244-8F9D7E4ADA00}" type="pres">
      <dgm:prSet presAssocID="{9E906E10-BCA9-8540-AA2F-8A0B02B8657B}" presName="iconRect" presStyleLbl="node1" presStyleIdx="3" presStyleCnt="4" custLinFactNeighborY="-65021"/>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riefcase"/>
        </a:ext>
      </dgm:extLst>
    </dgm:pt>
    <dgm:pt modelId="{5E5C5982-2DF7-4DEF-9564-2E9759633390}" type="pres">
      <dgm:prSet presAssocID="{9E906E10-BCA9-8540-AA2F-8A0B02B8657B}" presName="spaceRect" presStyleCnt="0"/>
      <dgm:spPr/>
    </dgm:pt>
    <dgm:pt modelId="{C013F93B-EB3E-4350-B1D3-8EAC6814AD60}" type="pres">
      <dgm:prSet presAssocID="{9E906E10-BCA9-8540-AA2F-8A0B02B8657B}" presName="textRect" presStyleLbl="revTx" presStyleIdx="3" presStyleCnt="4" custLinFactNeighborY="-37709">
        <dgm:presLayoutVars>
          <dgm:chMax val="1"/>
          <dgm:chPref val="1"/>
        </dgm:presLayoutVars>
      </dgm:prSet>
      <dgm:spPr/>
    </dgm:pt>
  </dgm:ptLst>
  <dgm:cxnLst>
    <dgm:cxn modelId="{15967006-B1BC-2E4C-BCED-83A1CBFE73C8}" type="presOf" srcId="{A1098700-F134-46A0-909C-0D063AD4E63D}" destId="{F5D720BD-F8C5-4F59-BF22-2C18590CE237}" srcOrd="0" destOrd="0" presId="urn:microsoft.com/office/officeart/2018/2/layout/IconCircleList"/>
    <dgm:cxn modelId="{EDCD7C20-1D78-EE4D-819D-5F584A804908}" type="presOf" srcId="{0DEEDAB7-810B-44F5-BCBA-5696F9C004DA}" destId="{3A74997C-9C1C-4578-9215-E0CB7EBC8F79}" srcOrd="0" destOrd="0" presId="urn:microsoft.com/office/officeart/2018/2/layout/IconCircleList"/>
    <dgm:cxn modelId="{4B9AA325-CE06-E24D-9956-D2D159E85C60}" type="presOf" srcId="{084228FF-6AB0-444B-8702-02F9690CD699}" destId="{F11635A5-2413-4BDF-ABFF-703D77F9E5B5}" srcOrd="0" destOrd="0" presId="urn:microsoft.com/office/officeart/2018/2/layout/IconCircleList"/>
    <dgm:cxn modelId="{0E8EA626-4CD9-DF4F-A3AC-818713C34DF7}" type="presOf" srcId="{31E91759-9957-4AA4-BEE2-9F63ED7C7466}" destId="{1B50ABA6-E38A-4CC3-B73B-8698D525A95F}" srcOrd="0" destOrd="0" presId="urn:microsoft.com/office/officeart/2018/2/layout/IconCircleList"/>
    <dgm:cxn modelId="{CDD5A835-1355-4B6A-9DB5-C354EE46C349}" srcId="{EBD03138-F113-44C7-9942-04AAF73D9F3C}" destId="{0DEEDAB7-810B-44F5-BCBA-5696F9C004DA}" srcOrd="2" destOrd="0" parTransId="{6C80B0A6-8230-473B-96DE-7F2D3B9EE88A}" sibTransId="{BF70A57F-4719-4C76-879C-E5ED090BDD00}"/>
    <dgm:cxn modelId="{C2B9413D-2AF4-2F41-82B5-DEFE1E7FAEB8}" type="presOf" srcId="{9E906E10-BCA9-8540-AA2F-8A0B02B8657B}" destId="{C013F93B-EB3E-4350-B1D3-8EAC6814AD60}" srcOrd="0" destOrd="0" presId="urn:microsoft.com/office/officeart/2018/2/layout/IconCircleList"/>
    <dgm:cxn modelId="{3ADBE571-DC4F-1B47-9231-D035EF007AE5}" srcId="{EBD03138-F113-44C7-9942-04AAF73D9F3C}" destId="{9E906E10-BCA9-8540-AA2F-8A0B02B8657B}" srcOrd="3" destOrd="0" parTransId="{8B7632DE-1079-4B4D-A804-17C16DF0E249}" sibTransId="{25F86E1C-8EF8-9244-B99E-98FDF4834C0E}"/>
    <dgm:cxn modelId="{2B5D0D7F-AAF0-A24C-9689-FAF781B7906F}" type="presOf" srcId="{BF70A57F-4719-4C76-879C-E5ED090BDD00}" destId="{128EF859-E83A-4CDC-9219-583414725AE3}" srcOrd="0" destOrd="0" presId="urn:microsoft.com/office/officeart/2018/2/layout/IconCircleList"/>
    <dgm:cxn modelId="{87D708A4-008A-CF43-85DF-56E5FA1C1EE3}" type="presOf" srcId="{253C9F34-755C-4E36-A752-F222F262CE62}" destId="{EB7BE60F-27FA-4308-88A9-9F64D6DFDE0C}" srcOrd="0" destOrd="0" presId="urn:microsoft.com/office/officeart/2018/2/layout/IconCircleList"/>
    <dgm:cxn modelId="{8A302BAD-A151-474A-B0EC-ADE0C7B9AEFA}" type="presOf" srcId="{EBD03138-F113-44C7-9942-04AAF73D9F3C}" destId="{7D8A09E7-4821-44E5-90C9-DD5B2E3BDB5D}" srcOrd="0" destOrd="0" presId="urn:microsoft.com/office/officeart/2018/2/layout/IconCircleList"/>
    <dgm:cxn modelId="{67DD0ABA-EDBD-4740-BC1F-1F26011B7B96}" srcId="{EBD03138-F113-44C7-9942-04AAF73D9F3C}" destId="{253C9F34-755C-4E36-A752-F222F262CE62}" srcOrd="1" destOrd="0" parTransId="{8E312F39-D550-40BD-85F9-1545EC7599E1}" sibTransId="{A1098700-F134-46A0-909C-0D063AD4E63D}"/>
    <dgm:cxn modelId="{8EA138E1-97F6-4364-AF54-AE84CA6C8FE1}" srcId="{EBD03138-F113-44C7-9942-04AAF73D9F3C}" destId="{31E91759-9957-4AA4-BEE2-9F63ED7C7466}" srcOrd="0" destOrd="0" parTransId="{6711AC15-D35E-4393-A153-5DE2AB00B132}" sibTransId="{084228FF-6AB0-444B-8702-02F9690CD699}"/>
    <dgm:cxn modelId="{7209BCFC-9764-004C-9945-BFACBC52BEAA}" type="presParOf" srcId="{7D8A09E7-4821-44E5-90C9-DD5B2E3BDB5D}" destId="{7B1259A8-5FF1-468A-BA9E-ECF239701D9D}" srcOrd="0" destOrd="0" presId="urn:microsoft.com/office/officeart/2018/2/layout/IconCircleList"/>
    <dgm:cxn modelId="{D564CA78-C880-3644-A9AC-2E0702AD3FBD}" type="presParOf" srcId="{7B1259A8-5FF1-468A-BA9E-ECF239701D9D}" destId="{3662A16C-00B0-4FAE-8BDE-13121A473663}" srcOrd="0" destOrd="0" presId="urn:microsoft.com/office/officeart/2018/2/layout/IconCircleList"/>
    <dgm:cxn modelId="{F5EE06F9-758A-D94D-A7B6-4A6132C3E2D5}" type="presParOf" srcId="{3662A16C-00B0-4FAE-8BDE-13121A473663}" destId="{A54663ED-D048-4886-A370-E8455F70846A}" srcOrd="0" destOrd="0" presId="urn:microsoft.com/office/officeart/2018/2/layout/IconCircleList"/>
    <dgm:cxn modelId="{CE76500D-4A88-E146-9613-422CAC32C625}" type="presParOf" srcId="{3662A16C-00B0-4FAE-8BDE-13121A473663}" destId="{5848282D-E963-4BA5-93CA-1764A1B3DAD7}" srcOrd="1" destOrd="0" presId="urn:microsoft.com/office/officeart/2018/2/layout/IconCircleList"/>
    <dgm:cxn modelId="{8ACF1E4A-6EF4-2242-9CAF-0F3B96315FD0}" type="presParOf" srcId="{3662A16C-00B0-4FAE-8BDE-13121A473663}" destId="{61FDAA7F-EE4D-4835-9E59-2A8B59745F33}" srcOrd="2" destOrd="0" presId="urn:microsoft.com/office/officeart/2018/2/layout/IconCircleList"/>
    <dgm:cxn modelId="{39543D4C-177B-FF4A-84BD-6D1FCF27435A}" type="presParOf" srcId="{3662A16C-00B0-4FAE-8BDE-13121A473663}" destId="{1B50ABA6-E38A-4CC3-B73B-8698D525A95F}" srcOrd="3" destOrd="0" presId="urn:microsoft.com/office/officeart/2018/2/layout/IconCircleList"/>
    <dgm:cxn modelId="{0ED10DCB-4F64-7E42-B302-F64435B230EB}" type="presParOf" srcId="{7B1259A8-5FF1-468A-BA9E-ECF239701D9D}" destId="{F11635A5-2413-4BDF-ABFF-703D77F9E5B5}" srcOrd="1" destOrd="0" presId="urn:microsoft.com/office/officeart/2018/2/layout/IconCircleList"/>
    <dgm:cxn modelId="{EF341434-7739-5749-B57F-B18B289E0BB7}" type="presParOf" srcId="{7B1259A8-5FF1-468A-BA9E-ECF239701D9D}" destId="{951058A3-C7D3-480F-B2DF-2B6354C6B477}" srcOrd="2" destOrd="0" presId="urn:microsoft.com/office/officeart/2018/2/layout/IconCircleList"/>
    <dgm:cxn modelId="{108F87A9-30F3-1A4D-90CE-8982846E7ACE}" type="presParOf" srcId="{951058A3-C7D3-480F-B2DF-2B6354C6B477}" destId="{3867E1B1-3FC9-4497-A1A8-1188DCE5A38D}" srcOrd="0" destOrd="0" presId="urn:microsoft.com/office/officeart/2018/2/layout/IconCircleList"/>
    <dgm:cxn modelId="{3B9C6CED-61ED-DC4A-B8D4-A74FE489D27F}" type="presParOf" srcId="{951058A3-C7D3-480F-B2DF-2B6354C6B477}" destId="{56D95E12-5A7F-4E73-99DB-18F42482969E}" srcOrd="1" destOrd="0" presId="urn:microsoft.com/office/officeart/2018/2/layout/IconCircleList"/>
    <dgm:cxn modelId="{CBEFC720-050D-A04D-8A42-D518CACCFB33}" type="presParOf" srcId="{951058A3-C7D3-480F-B2DF-2B6354C6B477}" destId="{97818662-43C8-4F51-8545-CD1E7B7F119C}" srcOrd="2" destOrd="0" presId="urn:microsoft.com/office/officeart/2018/2/layout/IconCircleList"/>
    <dgm:cxn modelId="{1AFC88E0-2951-334F-A51D-2664E6456B9D}" type="presParOf" srcId="{951058A3-C7D3-480F-B2DF-2B6354C6B477}" destId="{EB7BE60F-27FA-4308-88A9-9F64D6DFDE0C}" srcOrd="3" destOrd="0" presId="urn:microsoft.com/office/officeart/2018/2/layout/IconCircleList"/>
    <dgm:cxn modelId="{CD0476CB-FE7D-7640-9F75-8DCB4E05FCA4}" type="presParOf" srcId="{7B1259A8-5FF1-468A-BA9E-ECF239701D9D}" destId="{F5D720BD-F8C5-4F59-BF22-2C18590CE237}" srcOrd="3" destOrd="0" presId="urn:microsoft.com/office/officeart/2018/2/layout/IconCircleList"/>
    <dgm:cxn modelId="{6B24CE82-5F55-534B-8019-E9C51171BD2D}" type="presParOf" srcId="{7B1259A8-5FF1-468A-BA9E-ECF239701D9D}" destId="{B91FCF09-2066-4859-810E-9A6E6D282840}" srcOrd="4" destOrd="0" presId="urn:microsoft.com/office/officeart/2018/2/layout/IconCircleList"/>
    <dgm:cxn modelId="{C1A14EAA-88DB-AF4F-9069-0D1CF31ACE19}" type="presParOf" srcId="{B91FCF09-2066-4859-810E-9A6E6D282840}" destId="{63D40E78-BC63-460B-9764-B848425D7C9A}" srcOrd="0" destOrd="0" presId="urn:microsoft.com/office/officeart/2018/2/layout/IconCircleList"/>
    <dgm:cxn modelId="{2D665A2F-A6CD-F348-964E-E7728296EFBB}" type="presParOf" srcId="{B91FCF09-2066-4859-810E-9A6E6D282840}" destId="{09203A12-5EB9-4417-A198-66EB1D4BFF98}" srcOrd="1" destOrd="0" presId="urn:microsoft.com/office/officeart/2018/2/layout/IconCircleList"/>
    <dgm:cxn modelId="{19FA24E0-FFF4-7841-8688-6211EE5CD5D8}" type="presParOf" srcId="{B91FCF09-2066-4859-810E-9A6E6D282840}" destId="{4FD02B43-F5C6-4EAA-9EB1-121205DAC496}" srcOrd="2" destOrd="0" presId="urn:microsoft.com/office/officeart/2018/2/layout/IconCircleList"/>
    <dgm:cxn modelId="{470ED40F-E21B-E14A-B578-A9C519E086AA}" type="presParOf" srcId="{B91FCF09-2066-4859-810E-9A6E6D282840}" destId="{3A74997C-9C1C-4578-9215-E0CB7EBC8F79}" srcOrd="3" destOrd="0" presId="urn:microsoft.com/office/officeart/2018/2/layout/IconCircleList"/>
    <dgm:cxn modelId="{C5C726CC-627E-024C-92CA-6E94D3A72E55}" type="presParOf" srcId="{7B1259A8-5FF1-468A-BA9E-ECF239701D9D}" destId="{128EF859-E83A-4CDC-9219-583414725AE3}" srcOrd="5" destOrd="0" presId="urn:microsoft.com/office/officeart/2018/2/layout/IconCircleList"/>
    <dgm:cxn modelId="{4E51C8BF-4DB0-2148-ADEF-AA82217525BB}" type="presParOf" srcId="{7B1259A8-5FF1-468A-BA9E-ECF239701D9D}" destId="{F013C01A-107E-421D-B67A-78EF311456B9}" srcOrd="6" destOrd="0" presId="urn:microsoft.com/office/officeart/2018/2/layout/IconCircleList"/>
    <dgm:cxn modelId="{54F410F3-96A2-E043-BB20-7DDE4F55A408}" type="presParOf" srcId="{F013C01A-107E-421D-B67A-78EF311456B9}" destId="{6BEFB3B9-1F59-4386-BAD7-2E54A3ADF7BF}" srcOrd="0" destOrd="0" presId="urn:microsoft.com/office/officeart/2018/2/layout/IconCircleList"/>
    <dgm:cxn modelId="{F5CBE68E-8578-6B44-A489-06920FD4DD6A}" type="presParOf" srcId="{F013C01A-107E-421D-B67A-78EF311456B9}" destId="{AD7FE0D3-CF30-4D92-A244-8F9D7E4ADA00}" srcOrd="1" destOrd="0" presId="urn:microsoft.com/office/officeart/2018/2/layout/IconCircleList"/>
    <dgm:cxn modelId="{771DBDA1-79C8-C642-9DA5-FD5A7A1B4EBD}" type="presParOf" srcId="{F013C01A-107E-421D-B67A-78EF311456B9}" destId="{5E5C5982-2DF7-4DEF-9564-2E9759633390}" srcOrd="2" destOrd="0" presId="urn:microsoft.com/office/officeart/2018/2/layout/IconCircleList"/>
    <dgm:cxn modelId="{02A09801-13A9-D449-BA86-7C36E1901FF3}" type="presParOf" srcId="{F013C01A-107E-421D-B67A-78EF311456B9}" destId="{C013F93B-EB3E-4350-B1D3-8EAC6814AD60}" srcOrd="3" destOrd="0" presId="urn:microsoft.com/office/officeart/2018/2/layout/Icon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EF81E2-1CC2-4486-B08F-AA0282B09D2A}">
      <dsp:nvSpPr>
        <dsp:cNvPr id="0" name=""/>
        <dsp:cNvSpPr/>
      </dsp:nvSpPr>
      <dsp:spPr>
        <a:xfrm>
          <a:off x="2558013" y="269579"/>
          <a:ext cx="1512000" cy="1462781"/>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742E97E-CD82-4D77-BEA1-6050E2B4197C}">
      <dsp:nvSpPr>
        <dsp:cNvPr id="0" name=""/>
        <dsp:cNvSpPr/>
      </dsp:nvSpPr>
      <dsp:spPr>
        <a:xfrm>
          <a:off x="1376947" y="1913275"/>
          <a:ext cx="4836801" cy="2269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1244600">
            <a:lnSpc>
              <a:spcPct val="100000"/>
            </a:lnSpc>
            <a:spcBef>
              <a:spcPct val="0"/>
            </a:spcBef>
            <a:spcAft>
              <a:spcPct val="35000"/>
            </a:spcAft>
            <a:buNone/>
            <a:defRPr b="1"/>
          </a:pPr>
          <a:r>
            <a:rPr lang="en-US" sz="2800" kern="1200" dirty="0">
              <a:solidFill>
                <a:srgbClr val="382765"/>
              </a:solidFill>
              <a:latin typeface="Arial" panose="020B0604020202020204" pitchFamily="34" charset="0"/>
              <a:cs typeface="Arial" panose="020B0604020202020204" pitchFamily="34" charset="0"/>
            </a:rPr>
            <a:t>Companies that recognize well-being as a driver of performance and profitability will prosper disproportionately</a:t>
          </a:r>
        </a:p>
      </dsp:txBody>
      <dsp:txXfrm>
        <a:off x="1376947" y="1913275"/>
        <a:ext cx="4836801" cy="2269998"/>
      </dsp:txXfrm>
    </dsp:sp>
    <dsp:sp modelId="{9970C3D3-5261-4A09-A4DE-4F5D8B06DB0A}">
      <dsp:nvSpPr>
        <dsp:cNvPr id="0" name=""/>
        <dsp:cNvSpPr/>
      </dsp:nvSpPr>
      <dsp:spPr>
        <a:xfrm>
          <a:off x="1154013" y="4045287"/>
          <a:ext cx="4320000" cy="42657"/>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4663ED-D048-4886-A370-E8455F70846A}">
      <dsp:nvSpPr>
        <dsp:cNvPr id="0" name=""/>
        <dsp:cNvSpPr/>
      </dsp:nvSpPr>
      <dsp:spPr>
        <a:xfrm>
          <a:off x="212335" y="134896"/>
          <a:ext cx="1335915" cy="1335915"/>
        </a:xfrm>
        <a:prstGeom prst="ellipse">
          <a:avLst/>
        </a:prstGeom>
        <a:solidFill>
          <a:schemeClr val="accent1"/>
        </a:solidFill>
        <a:ln>
          <a:noFill/>
        </a:ln>
        <a:effectLst/>
      </dsp:spPr>
      <dsp:style>
        <a:lnRef idx="0">
          <a:scrgbClr r="0" g="0" b="0"/>
        </a:lnRef>
        <a:fillRef idx="1">
          <a:scrgbClr r="0" g="0" b="0"/>
        </a:fillRef>
        <a:effectRef idx="0">
          <a:scrgbClr r="0" g="0" b="0"/>
        </a:effectRef>
        <a:fontRef idx="minor"/>
      </dsp:style>
    </dsp:sp>
    <dsp:sp modelId="{5848282D-E963-4BA5-93CA-1764A1B3DAD7}">
      <dsp:nvSpPr>
        <dsp:cNvPr id="0" name=""/>
        <dsp:cNvSpPr/>
      </dsp:nvSpPr>
      <dsp:spPr>
        <a:xfrm>
          <a:off x="492877" y="415438"/>
          <a:ext cx="774830" cy="77483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B50ABA6-E38A-4CC3-B73B-8698D525A95F}">
      <dsp:nvSpPr>
        <dsp:cNvPr id="0" name=""/>
        <dsp:cNvSpPr/>
      </dsp:nvSpPr>
      <dsp:spPr>
        <a:xfrm>
          <a:off x="1834517" y="134896"/>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kern="1200" dirty="0">
              <a:solidFill>
                <a:srgbClr val="382765"/>
              </a:solidFill>
              <a:latin typeface="Arial" panose="020B0604020202020204" pitchFamily="34" charset="0"/>
              <a:cs typeface="Arial" panose="020B0604020202020204" pitchFamily="34" charset="0"/>
            </a:rPr>
            <a:t>In 2024, </a:t>
          </a:r>
          <a:r>
            <a:rPr lang="en-GB" sz="1600" b="1" kern="1200" dirty="0">
              <a:solidFill>
                <a:srgbClr val="382765"/>
              </a:solidFill>
              <a:latin typeface="Arial" panose="020B0604020202020204" pitchFamily="34" charset="0"/>
              <a:cs typeface="Arial" panose="020B0604020202020204" pitchFamily="34" charset="0"/>
            </a:rPr>
            <a:t>37% </a:t>
          </a:r>
          <a:r>
            <a:rPr lang="en-GB" sz="1600" kern="1200" dirty="0">
              <a:solidFill>
                <a:srgbClr val="382765"/>
              </a:solidFill>
              <a:latin typeface="Arial" panose="020B0604020202020204" pitchFamily="34" charset="0"/>
              <a:cs typeface="Arial" panose="020B0604020202020204" pitchFamily="34" charset="0"/>
            </a:rPr>
            <a:t>of European employees experience ‘a lot </a:t>
          </a:r>
          <a:br>
            <a:rPr lang="en-GB" sz="1600" kern="1200" dirty="0">
              <a:solidFill>
                <a:srgbClr val="382765"/>
              </a:solidFill>
              <a:latin typeface="Arial" panose="020B0604020202020204" pitchFamily="34" charset="0"/>
              <a:cs typeface="Arial" panose="020B0604020202020204" pitchFamily="34" charset="0"/>
            </a:rPr>
          </a:br>
          <a:r>
            <a:rPr lang="en-GB" sz="1600" kern="1200" dirty="0">
              <a:solidFill>
                <a:srgbClr val="382765"/>
              </a:solidFill>
              <a:latin typeface="Arial" panose="020B0604020202020204" pitchFamily="34" charset="0"/>
              <a:cs typeface="Arial" panose="020B0604020202020204" pitchFamily="34" charset="0"/>
            </a:rPr>
            <a:t>of stress’ at work - higher than </a:t>
          </a:r>
          <a:br>
            <a:rPr lang="en-GB" sz="1600" kern="1200" dirty="0">
              <a:solidFill>
                <a:srgbClr val="382765"/>
              </a:solidFill>
              <a:latin typeface="Arial" panose="020B0604020202020204" pitchFamily="34" charset="0"/>
              <a:cs typeface="Arial" panose="020B0604020202020204" pitchFamily="34" charset="0"/>
            </a:rPr>
          </a:br>
          <a:r>
            <a:rPr lang="en-GB" sz="1600" kern="1200" dirty="0">
              <a:solidFill>
                <a:srgbClr val="382765"/>
              </a:solidFill>
              <a:latin typeface="Arial" panose="020B0604020202020204" pitchFamily="34" charset="0"/>
              <a:cs typeface="Arial" panose="020B0604020202020204" pitchFamily="34" charset="0"/>
            </a:rPr>
            <a:t>any year pre-Covid</a:t>
          </a:r>
          <a:endParaRPr lang="en-US" sz="1600" kern="1200" dirty="0">
            <a:solidFill>
              <a:srgbClr val="382765"/>
            </a:solidFill>
            <a:latin typeface="Arial" panose="020B0604020202020204" pitchFamily="34" charset="0"/>
            <a:cs typeface="Arial" panose="020B0604020202020204" pitchFamily="34" charset="0"/>
          </a:endParaRPr>
        </a:p>
      </dsp:txBody>
      <dsp:txXfrm>
        <a:off x="1834517" y="134896"/>
        <a:ext cx="3148942" cy="1335915"/>
      </dsp:txXfrm>
    </dsp:sp>
    <dsp:sp modelId="{3867E1B1-3FC9-4497-A1A8-1188DCE5A38D}">
      <dsp:nvSpPr>
        <dsp:cNvPr id="0" name=""/>
        <dsp:cNvSpPr/>
      </dsp:nvSpPr>
      <dsp:spPr>
        <a:xfrm>
          <a:off x="5532139" y="134896"/>
          <a:ext cx="1335915" cy="1335915"/>
        </a:xfrm>
        <a:prstGeom prst="ellipse">
          <a:avLst/>
        </a:prstGeom>
        <a:solidFill>
          <a:schemeClr val="accent1"/>
        </a:solidFill>
        <a:ln>
          <a:noFill/>
        </a:ln>
        <a:effectLst/>
      </dsp:spPr>
      <dsp:style>
        <a:lnRef idx="0">
          <a:scrgbClr r="0" g="0" b="0"/>
        </a:lnRef>
        <a:fillRef idx="1">
          <a:scrgbClr r="0" g="0" b="0"/>
        </a:fillRef>
        <a:effectRef idx="0">
          <a:scrgbClr r="0" g="0" b="0"/>
        </a:effectRef>
        <a:fontRef idx="minor"/>
      </dsp:style>
    </dsp:sp>
    <dsp:sp modelId="{56D95E12-5A7F-4E73-99DB-18F42482969E}">
      <dsp:nvSpPr>
        <dsp:cNvPr id="0" name=""/>
        <dsp:cNvSpPr/>
      </dsp:nvSpPr>
      <dsp:spPr>
        <a:xfrm>
          <a:off x="5812681" y="415438"/>
          <a:ext cx="774830" cy="77483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B7BE60F-27FA-4308-88A9-9F64D6DFDE0C}">
      <dsp:nvSpPr>
        <dsp:cNvPr id="0" name=""/>
        <dsp:cNvSpPr/>
      </dsp:nvSpPr>
      <dsp:spPr>
        <a:xfrm>
          <a:off x="7154322" y="134896"/>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kern="1200" dirty="0">
              <a:solidFill>
                <a:srgbClr val="382765"/>
              </a:solidFill>
              <a:latin typeface="Arial" panose="020B0604020202020204" pitchFamily="34" charset="0"/>
              <a:cs typeface="Arial" panose="020B0604020202020204" pitchFamily="34" charset="0"/>
            </a:rPr>
            <a:t>Only </a:t>
          </a:r>
          <a:r>
            <a:rPr lang="en-GB" sz="1600" b="1" kern="1200" dirty="0">
              <a:solidFill>
                <a:srgbClr val="382765"/>
              </a:solidFill>
              <a:latin typeface="Arial" panose="020B0604020202020204" pitchFamily="34" charset="0"/>
              <a:cs typeface="Arial" panose="020B0604020202020204" pitchFamily="34" charset="0"/>
            </a:rPr>
            <a:t>13% </a:t>
          </a:r>
          <a:r>
            <a:rPr lang="en-GB" sz="1600" kern="1200" dirty="0">
              <a:solidFill>
                <a:srgbClr val="382765"/>
              </a:solidFill>
              <a:latin typeface="Arial" panose="020B0604020202020204" pitchFamily="34" charset="0"/>
              <a:cs typeface="Arial" panose="020B0604020202020204" pitchFamily="34" charset="0"/>
            </a:rPr>
            <a:t>feel engaged </a:t>
          </a:r>
          <a:br>
            <a:rPr lang="en-GB" sz="1600" kern="1200" dirty="0">
              <a:solidFill>
                <a:srgbClr val="382765"/>
              </a:solidFill>
              <a:latin typeface="Arial" panose="020B0604020202020204" pitchFamily="34" charset="0"/>
              <a:cs typeface="Arial" panose="020B0604020202020204" pitchFamily="34" charset="0"/>
            </a:rPr>
          </a:br>
          <a:r>
            <a:rPr lang="en-GB" sz="1600" kern="1200" dirty="0">
              <a:solidFill>
                <a:srgbClr val="382765"/>
              </a:solidFill>
              <a:latin typeface="Arial" panose="020B0604020202020204" pitchFamily="34" charset="0"/>
              <a:cs typeface="Arial" panose="020B0604020202020204" pitchFamily="34" charset="0"/>
            </a:rPr>
            <a:t>in the job they do in 2024</a:t>
          </a:r>
          <a:endParaRPr lang="en-US" sz="1600" kern="1200" dirty="0">
            <a:solidFill>
              <a:srgbClr val="382765"/>
            </a:solidFill>
            <a:latin typeface="Arial" panose="020B0604020202020204" pitchFamily="34" charset="0"/>
            <a:cs typeface="Arial" panose="020B0604020202020204" pitchFamily="34" charset="0"/>
          </a:endParaRPr>
        </a:p>
      </dsp:txBody>
      <dsp:txXfrm>
        <a:off x="7154322" y="134896"/>
        <a:ext cx="3148942" cy="1335915"/>
      </dsp:txXfrm>
    </dsp:sp>
    <dsp:sp modelId="{63D40E78-BC63-460B-9764-B848425D7C9A}">
      <dsp:nvSpPr>
        <dsp:cNvPr id="0" name=""/>
        <dsp:cNvSpPr/>
      </dsp:nvSpPr>
      <dsp:spPr>
        <a:xfrm>
          <a:off x="212335" y="1744592"/>
          <a:ext cx="1335915" cy="1335915"/>
        </a:xfrm>
        <a:prstGeom prst="ellipse">
          <a:avLst/>
        </a:prstGeom>
        <a:solidFill>
          <a:schemeClr val="accent1"/>
        </a:solidFill>
        <a:ln>
          <a:noFill/>
        </a:ln>
        <a:effectLst/>
      </dsp:spPr>
      <dsp:style>
        <a:lnRef idx="0">
          <a:scrgbClr r="0" g="0" b="0"/>
        </a:lnRef>
        <a:fillRef idx="1">
          <a:scrgbClr r="0" g="0" b="0"/>
        </a:fillRef>
        <a:effectRef idx="0">
          <a:scrgbClr r="0" g="0" b="0"/>
        </a:effectRef>
        <a:fontRef idx="minor"/>
      </dsp:style>
    </dsp:sp>
    <dsp:sp modelId="{09203A12-5EB9-4417-A198-66EB1D4BFF98}">
      <dsp:nvSpPr>
        <dsp:cNvPr id="0" name=""/>
        <dsp:cNvSpPr/>
      </dsp:nvSpPr>
      <dsp:spPr>
        <a:xfrm>
          <a:off x="492877" y="2025092"/>
          <a:ext cx="774830" cy="77483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A74997C-9C1C-4578-9215-E0CB7EBC8F79}">
      <dsp:nvSpPr>
        <dsp:cNvPr id="0" name=""/>
        <dsp:cNvSpPr/>
      </dsp:nvSpPr>
      <dsp:spPr>
        <a:xfrm>
          <a:off x="1834517" y="1744592"/>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solidFill>
                <a:srgbClr val="382765"/>
              </a:solidFill>
              <a:latin typeface="Arial" panose="020B0604020202020204" pitchFamily="34" charset="0"/>
              <a:cs typeface="Arial" panose="020B0604020202020204" pitchFamily="34" charset="0"/>
            </a:rPr>
            <a:t>61% </a:t>
          </a:r>
          <a:r>
            <a:rPr lang="en-GB" sz="1600" kern="1200" dirty="0">
              <a:solidFill>
                <a:srgbClr val="382765"/>
              </a:solidFill>
              <a:latin typeface="Arial" panose="020B0604020202020204" pitchFamily="34" charset="0"/>
              <a:cs typeface="Arial" panose="020B0604020202020204" pitchFamily="34" charset="0"/>
            </a:rPr>
            <a:t>of UK employees in 2024 </a:t>
          </a:r>
          <a:br>
            <a:rPr lang="en-GB" sz="1600" kern="1200" dirty="0">
              <a:solidFill>
                <a:srgbClr val="382765"/>
              </a:solidFill>
              <a:latin typeface="Arial" panose="020B0604020202020204" pitchFamily="34" charset="0"/>
              <a:cs typeface="Arial" panose="020B0604020202020204" pitchFamily="34" charset="0"/>
            </a:rPr>
          </a:br>
          <a:r>
            <a:rPr lang="en-GB" sz="1600" kern="1200" dirty="0">
              <a:solidFill>
                <a:srgbClr val="382765"/>
              </a:solidFill>
              <a:latin typeface="Arial" panose="020B0604020202020204" pitchFamily="34" charset="0"/>
              <a:cs typeface="Arial" panose="020B0604020202020204" pitchFamily="34" charset="0"/>
            </a:rPr>
            <a:t>feel burned out – up from 51% </a:t>
          </a:r>
          <a:br>
            <a:rPr lang="en-GB" sz="1600" kern="1200" dirty="0">
              <a:solidFill>
                <a:srgbClr val="382765"/>
              </a:solidFill>
              <a:latin typeface="Arial" panose="020B0604020202020204" pitchFamily="34" charset="0"/>
              <a:cs typeface="Arial" panose="020B0604020202020204" pitchFamily="34" charset="0"/>
            </a:rPr>
          </a:br>
          <a:r>
            <a:rPr lang="en-GB" sz="1600" kern="1200" dirty="0">
              <a:solidFill>
                <a:srgbClr val="382765"/>
              </a:solidFill>
              <a:latin typeface="Arial" panose="020B0604020202020204" pitchFamily="34" charset="0"/>
              <a:cs typeface="Arial" panose="020B0604020202020204" pitchFamily="34" charset="0"/>
            </a:rPr>
            <a:t>in 2021</a:t>
          </a:r>
          <a:endParaRPr lang="en-US" sz="1600" kern="1200" dirty="0">
            <a:solidFill>
              <a:srgbClr val="382765"/>
            </a:solidFill>
            <a:latin typeface="Arial" panose="020B0604020202020204" pitchFamily="34" charset="0"/>
            <a:cs typeface="Arial" panose="020B0604020202020204" pitchFamily="34" charset="0"/>
          </a:endParaRPr>
        </a:p>
      </dsp:txBody>
      <dsp:txXfrm>
        <a:off x="1834517" y="1744592"/>
        <a:ext cx="3148942" cy="1335915"/>
      </dsp:txXfrm>
    </dsp:sp>
    <dsp:sp modelId="{6BEFB3B9-1F59-4386-BAD7-2E54A3ADF7BF}">
      <dsp:nvSpPr>
        <dsp:cNvPr id="0" name=""/>
        <dsp:cNvSpPr/>
      </dsp:nvSpPr>
      <dsp:spPr>
        <a:xfrm>
          <a:off x="5532139" y="1744592"/>
          <a:ext cx="1335915" cy="1335915"/>
        </a:xfrm>
        <a:prstGeom prst="ellipse">
          <a:avLst/>
        </a:prstGeom>
        <a:solidFill>
          <a:schemeClr val="accent1"/>
        </a:solidFill>
        <a:ln>
          <a:noFill/>
        </a:ln>
        <a:effectLst/>
      </dsp:spPr>
      <dsp:style>
        <a:lnRef idx="0">
          <a:scrgbClr r="0" g="0" b="0"/>
        </a:lnRef>
        <a:fillRef idx="1">
          <a:scrgbClr r="0" g="0" b="0"/>
        </a:fillRef>
        <a:effectRef idx="0">
          <a:scrgbClr r="0" g="0" b="0"/>
        </a:effectRef>
        <a:fontRef idx="minor"/>
      </dsp:style>
    </dsp:sp>
    <dsp:sp modelId="{AD7FE0D3-CF30-4D92-A244-8F9D7E4ADA00}">
      <dsp:nvSpPr>
        <dsp:cNvPr id="0" name=""/>
        <dsp:cNvSpPr/>
      </dsp:nvSpPr>
      <dsp:spPr>
        <a:xfrm>
          <a:off x="5812681" y="2025092"/>
          <a:ext cx="774830" cy="77483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013F93B-EB3E-4350-B1D3-8EAC6814AD60}">
      <dsp:nvSpPr>
        <dsp:cNvPr id="0" name=""/>
        <dsp:cNvSpPr/>
      </dsp:nvSpPr>
      <dsp:spPr>
        <a:xfrm>
          <a:off x="7154322" y="1744592"/>
          <a:ext cx="3148942" cy="13359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US" sz="1600" kern="1200" dirty="0">
              <a:solidFill>
                <a:srgbClr val="382765"/>
              </a:solidFill>
              <a:latin typeface="Arial" panose="020B0604020202020204" pitchFamily="34" charset="0"/>
              <a:cs typeface="Arial" panose="020B0604020202020204" pitchFamily="34" charset="0"/>
            </a:rPr>
            <a:t>More people looking for jobs </a:t>
          </a:r>
          <a:br>
            <a:rPr lang="en-US" sz="1600" kern="1200" dirty="0">
              <a:solidFill>
                <a:srgbClr val="382765"/>
              </a:solidFill>
              <a:latin typeface="Arial" panose="020B0604020202020204" pitchFamily="34" charset="0"/>
              <a:cs typeface="Arial" panose="020B0604020202020204" pitchFamily="34" charset="0"/>
            </a:rPr>
          </a:br>
          <a:r>
            <a:rPr lang="en-US" sz="1600" kern="1200" dirty="0">
              <a:solidFill>
                <a:srgbClr val="382765"/>
              </a:solidFill>
              <a:latin typeface="Arial" panose="020B0604020202020204" pitchFamily="34" charset="0"/>
              <a:cs typeface="Arial" panose="020B0604020202020204" pitchFamily="34" charset="0"/>
            </a:rPr>
            <a:t>in 2024 than post Covid </a:t>
          </a:r>
          <a:br>
            <a:rPr lang="en-US" sz="1600" kern="1200" dirty="0">
              <a:solidFill>
                <a:srgbClr val="382765"/>
              </a:solidFill>
              <a:latin typeface="Arial" panose="020B0604020202020204" pitchFamily="34" charset="0"/>
              <a:cs typeface="Arial" panose="020B0604020202020204" pitchFamily="34" charset="0"/>
            </a:rPr>
          </a:br>
          <a:r>
            <a:rPr lang="en-US" sz="1600" kern="1200" dirty="0">
              <a:solidFill>
                <a:srgbClr val="382765"/>
              </a:solidFill>
              <a:latin typeface="Arial" panose="020B0604020202020204" pitchFamily="34" charset="0"/>
              <a:cs typeface="Arial" panose="020B0604020202020204" pitchFamily="34" charset="0"/>
            </a:rPr>
            <a:t>– </a:t>
          </a:r>
          <a:r>
            <a:rPr lang="en-US" sz="1600" b="1" kern="1200" dirty="0">
              <a:solidFill>
                <a:srgbClr val="382765"/>
              </a:solidFill>
              <a:latin typeface="Arial" panose="020B0604020202020204" pitchFamily="34" charset="0"/>
              <a:cs typeface="Arial" panose="020B0604020202020204" pitchFamily="34" charset="0"/>
            </a:rPr>
            <a:t>60% </a:t>
          </a:r>
          <a:r>
            <a:rPr lang="en-US" sz="1600" kern="1200" dirty="0">
              <a:solidFill>
                <a:srgbClr val="382765"/>
              </a:solidFill>
              <a:latin typeface="Arial" panose="020B0604020202020204" pitchFamily="34" charset="0"/>
              <a:cs typeface="Arial" panose="020B0604020202020204" pitchFamily="34" charset="0"/>
            </a:rPr>
            <a:t>motivated by more support for well-being</a:t>
          </a:r>
        </a:p>
      </dsp:txBody>
      <dsp:txXfrm>
        <a:off x="7154322" y="1744592"/>
        <a:ext cx="3148942" cy="1335915"/>
      </dsp:txXfrm>
    </dsp:sp>
  </dsp:spTree>
</dsp:drawing>
</file>

<file path=ppt/diagrams/layout1.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801497-7492-7C43-925E-5D80203E254C}" type="datetimeFigureOut">
              <a:rPr lang="en-GB" smtClean="0"/>
              <a:t>12/03/2025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6BF2B9-E6B8-0247-B5E4-82B39DB0287A}" type="slidenum">
              <a:rPr lang="en-GB" smtClean="0"/>
              <a:t>‹#›</a:t>
            </a:fld>
            <a:endParaRPr lang="en-GB"/>
          </a:p>
        </p:txBody>
      </p:sp>
    </p:spTree>
    <p:extLst>
      <p:ext uri="{BB962C8B-B14F-4D97-AF65-F5344CB8AC3E}">
        <p14:creationId xmlns:p14="http://schemas.microsoft.com/office/powerpoint/2010/main" val="758519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21565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0" noProof="0" dirty="0"/>
              <a:t>All </a:t>
            </a:r>
            <a:r>
              <a:rPr lang="en-AU" b="1" noProof="0" dirty="0"/>
              <a:t>sitting</a:t>
            </a:r>
            <a:r>
              <a:rPr lang="en-AU" b="0" noProof="0" dirty="0"/>
              <a:t> solutions relate the most to the </a:t>
            </a:r>
            <a:r>
              <a:rPr lang="en-AU" b="1" noProof="0" dirty="0"/>
              <a:t>desktop</a:t>
            </a:r>
            <a:r>
              <a:rPr lang="en-AU" b="0" noProof="0" dirty="0"/>
              <a:t> as well as to </a:t>
            </a:r>
            <a:r>
              <a:rPr lang="en-AU" b="1" noProof="0" dirty="0"/>
              <a:t>what you sit on</a:t>
            </a:r>
            <a:r>
              <a:rPr lang="en-AU" b="0" noProof="0" dirty="0"/>
              <a:t>. Having a look at the desktop there are many products which can help you raise level of comfort and feel good when sitting, such as Monitor Arms (Single, Dual or with Laptop Holder), Pegboard Organisers with Laptop Holder or stand-alone Laptop Risers or Monitor Stands and </a:t>
            </a:r>
            <a:r>
              <a:rPr lang="en-GB" sz="1200" b="0" dirty="0">
                <a:effectLst/>
              </a:rPr>
              <a:t>Keyboard or Mouse Wrist </a:t>
            </a:r>
            <a:r>
              <a:rPr lang="en-AU" sz="1200" b="0" dirty="0">
                <a:effectLst/>
              </a:rPr>
              <a:t>Rests</a:t>
            </a:r>
            <a:r>
              <a:rPr lang="en-AU" sz="1200" b="0" noProof="0" dirty="0">
                <a:effectLst/>
              </a:rPr>
              <a:t>. </a:t>
            </a:r>
            <a:r>
              <a:rPr lang="en-AU" b="0" noProof="0" dirty="0"/>
              <a:t>If sitting on a chair, you should fine-tune it by a Seat Cushion with Memory Foam that promotes good posture and </a:t>
            </a:r>
            <a:r>
              <a:rPr lang="en-GB" sz="1200" dirty="0"/>
              <a:t>improves blood circulation. </a:t>
            </a:r>
            <a:r>
              <a:rPr lang="en-AU" b="0" noProof="0" dirty="0"/>
              <a:t>Must have for every chair! </a:t>
            </a:r>
            <a:r>
              <a:rPr lang="en-GB" sz="1200" dirty="0"/>
              <a:t>BTW, it is one of our top-sellers with over 20.000 pieces sold in 2024 in EMEA.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You don’t need to sit only on a chair, there are more solutions which are ergonomic, modern and well-designed…</a:t>
            </a:r>
            <a:r>
              <a:rPr lang="de-CH" sz="1200" dirty="0"/>
              <a:t>	</a:t>
            </a:r>
            <a:endParaRPr lang="en-AU" sz="1200" b="0" dirty="0">
              <a:effectLst/>
            </a:endParaRP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20813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800" noProof="0" dirty="0"/>
              <a:t>…like our brand new </a:t>
            </a:r>
            <a:r>
              <a:rPr lang="en-AU" sz="1800" b="1" noProof="0" dirty="0"/>
              <a:t>Leitz Sitting Stool with Wheels</a:t>
            </a:r>
            <a:r>
              <a:rPr lang="en-AU" sz="1800" noProof="0" dirty="0"/>
              <a:t> and </a:t>
            </a:r>
            <a:r>
              <a:rPr lang="en-AU" sz="1800" b="1" noProof="0" dirty="0"/>
              <a:t>Easy-To Clean Seat</a:t>
            </a:r>
            <a:r>
              <a:rPr lang="en-AU" sz="1800" noProof="0" dirty="0"/>
              <a:t>. It is height-adjustable, mobile and comfortable due to the </a:t>
            </a:r>
            <a:r>
              <a:rPr lang="en-US" sz="1800" b="0" i="0" u="none" strike="noStrike" baseline="0" dirty="0">
                <a:latin typeface="PragmaticaLight"/>
              </a:rPr>
              <a:t>ergonomic triangular Dual Density Foam seat. Perfectly fitting for any workspace. So, another solution for spending your working day comfortably when sitting.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baseline="0" dirty="0">
              <a:latin typeface="PragmaticaLigh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latin typeface="PragmaticaLight"/>
              </a:rPr>
              <a:t>And now </a:t>
            </a:r>
            <a:r>
              <a:rPr lang="en-US" sz="1800" b="0" i="0" u="none" strike="noStrike" baseline="0" noProof="0" dirty="0">
                <a:latin typeface="PragmaticaLight"/>
              </a:rPr>
              <a:t>let’s talk shortly about standing when working… which solutions we can offer you/your customers…</a:t>
            </a:r>
            <a:endParaRPr lang="en-US" sz="1800" b="0" i="0" u="none" strike="noStrike" baseline="0" dirty="0">
              <a:latin typeface="PragmaticaLight"/>
            </a:endParaRP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523318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In my view, the best solution to use is a sit-stand desk. The Leitz Ergo </a:t>
            </a:r>
            <a:r>
              <a:rPr lang="en-AU" b="1" noProof="0" dirty="0"/>
              <a:t>Sit-Stand Desk </a:t>
            </a:r>
            <a:r>
              <a:rPr lang="en-AU" noProof="0" dirty="0"/>
              <a:t>with either electric or pneumatic adjustment can do the job for you easily. In combination with an Anti-Fatigue Mat that promotes healthy posture and Pegboard Organizers which bring everything into its place you can stay active when standing. And no worries if no sit-stand desk available, the same results can be delivered when using the </a:t>
            </a:r>
            <a:r>
              <a:rPr lang="en-AU" b="1" noProof="0" dirty="0"/>
              <a:t>Sit-Stand Desk Convertors</a:t>
            </a:r>
            <a:r>
              <a:rPr lang="en-AU" noProof="0" dirty="0"/>
              <a:t>.</a:t>
            </a:r>
          </a:p>
        </p:txBody>
      </p:sp>
      <p:sp>
        <p:nvSpPr>
          <p:cNvPr id="4" name="Slide Number Placeholder 3"/>
          <p:cNvSpPr>
            <a:spLocks noGrp="1"/>
          </p:cNvSpPr>
          <p:nvPr>
            <p:ph type="sldNum" sz="quarter" idx="5"/>
          </p:nvPr>
        </p:nvSpPr>
        <p:spPr/>
        <p:txBody>
          <a:bodyPr/>
          <a:lstStyle/>
          <a:p>
            <a:fld id="{F16BF2B9-E6B8-0247-B5E4-82B39DB0287A}" type="slidenum">
              <a:rPr lang="en-GB" smtClean="0"/>
              <a:t>16</a:t>
            </a:fld>
            <a:endParaRPr lang="en-GB"/>
          </a:p>
        </p:txBody>
      </p:sp>
    </p:spTree>
    <p:extLst>
      <p:ext uri="{BB962C8B-B14F-4D97-AF65-F5344CB8AC3E}">
        <p14:creationId xmlns:p14="http://schemas.microsoft.com/office/powerpoint/2010/main" val="27369311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And finally, </a:t>
            </a:r>
            <a:r>
              <a:rPr lang="en-AU" b="1" noProof="0" dirty="0"/>
              <a:t>moving</a:t>
            </a:r>
            <a:r>
              <a:rPr lang="en-AU" b="0" noProof="0" dirty="0"/>
              <a:t> while sitting or standing because it is not just how long you sit or stand but also </a:t>
            </a:r>
            <a:r>
              <a:rPr lang="en-AU" b="1" noProof="0" dirty="0"/>
              <a:t>how you sit or stand</a:t>
            </a:r>
            <a:r>
              <a:rPr lang="en-AU" b="0" noProof="0" dirty="0"/>
              <a:t>. First solution that I would like to underline is our brand new Leitz Stool with Wheels and Active Rocking Seat, second one Leitz Sitting Balls </a:t>
            </a:r>
            <a:r>
              <a:rPr lang="en-GB" sz="1200" dirty="0">
                <a:effectLst/>
              </a:rPr>
              <a:t>using yoga principles and last but not least, Leitz Balanced Board that is our brand-new solution with low-impact rocking motion reducing the negative effects of a static standing. All these help your over-all well-being when sitting or standing because you are also moving in the same time. In summary: Sit-Stand-Move, 60-30-10, think in terms of the whole body – “from head to toe”.</a:t>
            </a:r>
            <a:endParaRPr lang="en-AU"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6BF2B9-E6B8-0247-B5E4-82B39DB0287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71709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6BF2B9-E6B8-0247-B5E4-82B39DB0287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71006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noProof="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6BF2B9-E6B8-0247-B5E4-82B39DB0287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21968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5D504-959A-B28A-CED4-BDF9801D94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2C4AA6C-D1AB-BC52-19E9-178E4E45AC35}"/>
              </a:ext>
            </a:extLst>
          </p:cNvPr>
          <p:cNvSpPr>
            <a:spLocks noGrp="1" noRot="1" noChangeAspect="1"/>
          </p:cNvSpPr>
          <p:nvPr>
            <p:ph type="sldImg"/>
          </p:nvPr>
        </p:nvSpPr>
        <p:spPr>
          <a:xfrm>
            <a:off x="512763" y="1252538"/>
            <a:ext cx="4210050" cy="2368550"/>
          </a:xfrm>
        </p:spPr>
      </p:sp>
      <p:sp>
        <p:nvSpPr>
          <p:cNvPr id="3" name="Notes Placeholder 2">
            <a:extLst>
              <a:ext uri="{FF2B5EF4-FFF2-40B4-BE49-F238E27FC236}">
                <a16:creationId xmlns:a16="http://schemas.microsoft.com/office/drawing/2014/main" id="{56BE4EE6-3736-67B2-6884-A9F8475B453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57056AB5-AFE8-DD74-D94F-98EAB99AADB6}"/>
              </a:ext>
            </a:extLst>
          </p:cNvPr>
          <p:cNvSpPr>
            <a:spLocks noGrp="1"/>
          </p:cNvSpPr>
          <p:nvPr>
            <p:ph type="sldNum" sz="quarter" idx="5"/>
          </p:nvPr>
        </p:nvSpPr>
        <p:spPr/>
        <p:txBody>
          <a:bodyPr/>
          <a:lstStyle/>
          <a:p>
            <a:fld id="{FA10C720-99DD-8A41-97D7-05AFE943DD13}" type="slidenum">
              <a:rPr lang="en-GB" smtClean="0"/>
              <a:t>20</a:t>
            </a:fld>
            <a:endParaRPr lang="en-GB"/>
          </a:p>
        </p:txBody>
      </p:sp>
    </p:spTree>
    <p:extLst>
      <p:ext uri="{BB962C8B-B14F-4D97-AF65-F5344CB8AC3E}">
        <p14:creationId xmlns:p14="http://schemas.microsoft.com/office/powerpoint/2010/main" val="7790275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14350" y="1252538"/>
            <a:ext cx="4175125" cy="2349500"/>
          </a:xfrm>
        </p:spPr>
      </p:sp>
      <p:sp>
        <p:nvSpPr>
          <p:cNvPr id="3" name="Notes Placeholder 2"/>
          <p:cNvSpPr>
            <a:spLocks noGrp="1"/>
          </p:cNvSpPr>
          <p:nvPr>
            <p:ph type="body" idx="1"/>
          </p:nvPr>
        </p:nvSpPr>
        <p:spPr/>
        <p:txBody>
          <a:bodyPr/>
          <a:lstStyle/>
          <a:p>
            <a:endParaRPr lang="en-GB" sz="1700" dirty="0"/>
          </a:p>
        </p:txBody>
      </p:sp>
      <p:sp>
        <p:nvSpPr>
          <p:cNvPr id="4" name="Slide Number Placeholder 3"/>
          <p:cNvSpPr>
            <a:spLocks noGrp="1"/>
          </p:cNvSpPr>
          <p:nvPr>
            <p:ph type="sldNum" sz="quarter" idx="5"/>
          </p:nvPr>
        </p:nvSpPr>
        <p:spPr/>
        <p:txBody>
          <a:bodyPr/>
          <a:lstStyle/>
          <a:p>
            <a:fld id="{FA10C720-99DD-8A41-97D7-05AFE943DD13}" type="slidenum">
              <a:rPr lang="en-GB" smtClean="0"/>
              <a:t>21</a:t>
            </a:fld>
            <a:endParaRPr lang="en-GB"/>
          </a:p>
        </p:txBody>
      </p:sp>
    </p:spTree>
    <p:extLst>
      <p:ext uri="{BB962C8B-B14F-4D97-AF65-F5344CB8AC3E}">
        <p14:creationId xmlns:p14="http://schemas.microsoft.com/office/powerpoint/2010/main" val="3861497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23875" y="1252538"/>
            <a:ext cx="3970338" cy="2233612"/>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defTabSz="966338">
              <a:defRPr/>
            </a:pPr>
            <a:fld id="{FA10C720-99DD-8A41-97D7-05AFE943DD13}" type="slidenum">
              <a:rPr lang="en-GB">
                <a:solidFill>
                  <a:prstClr val="black"/>
                </a:solidFill>
                <a:latin typeface="Calibri" panose="020F0502020204030204"/>
              </a:rPr>
              <a:pPr defTabSz="966338">
                <a:defRPr/>
              </a:pPr>
              <a:t>23</a:t>
            </a:fld>
            <a:endParaRPr lang="en-GB">
              <a:solidFill>
                <a:prstClr val="black"/>
              </a:solidFill>
              <a:latin typeface="Calibri" panose="020F0502020204030204"/>
            </a:endParaRPr>
          </a:p>
        </p:txBody>
      </p:sp>
    </p:spTree>
    <p:extLst>
      <p:ext uri="{BB962C8B-B14F-4D97-AF65-F5344CB8AC3E}">
        <p14:creationId xmlns:p14="http://schemas.microsoft.com/office/powerpoint/2010/main" val="13455809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baseline="0" noProof="0" dirty="0">
                <a:latin typeface="PragmaticaLight"/>
              </a:rPr>
              <a:t>Organisations are increasingly viewing their offices as social and collaborative hubs, creating </a:t>
            </a:r>
            <a:r>
              <a:rPr lang="en-GB" sz="1200" b="1" i="0" u="none" strike="noStrike" baseline="0" noProof="0" dirty="0">
                <a:latin typeface="PragmaticaLight"/>
              </a:rPr>
              <a:t>flexible meeting zones </a:t>
            </a:r>
            <a:r>
              <a:rPr lang="en-GB" sz="1200" b="0" i="0" u="none" strike="noStrike" baseline="0" noProof="0" dirty="0">
                <a:latin typeface="PragmaticaLight"/>
              </a:rPr>
              <a:t>and </a:t>
            </a:r>
            <a:r>
              <a:rPr lang="en-GB" sz="1200" b="1" i="0" u="none" strike="noStrike" baseline="0" noProof="0" dirty="0">
                <a:latin typeface="PragmaticaLight"/>
              </a:rPr>
              <a:t>break-out spaces</a:t>
            </a:r>
            <a:r>
              <a:rPr lang="en-GB" sz="1200" b="0" i="0" u="none" strike="noStrike" baseline="0" noProof="0" dirty="0">
                <a:latin typeface="PragmaticaLight"/>
              </a:rPr>
              <a:t>. Using the Nobo Infinity Whiteboards fitting the wall space for un-limitless ideas or Nobo Mobile or Wall Mounted Whiteboards encourages collaboration, increases productivity and improves employee well-being which is essential for both personal and organisational success.</a:t>
            </a:r>
            <a:endParaRPr lang="de-CH" dirty="0"/>
          </a:p>
        </p:txBody>
      </p:sp>
      <p:sp>
        <p:nvSpPr>
          <p:cNvPr id="4" name="Slide Number Placeholder 3"/>
          <p:cNvSpPr>
            <a:spLocks noGrp="1"/>
          </p:cNvSpPr>
          <p:nvPr>
            <p:ph type="sldNum" sz="quarter" idx="5"/>
          </p:nvPr>
        </p:nvSpPr>
        <p:spPr/>
        <p:txBody>
          <a:bodyPr/>
          <a:lstStyle/>
          <a:p>
            <a:fld id="{F16BF2B9-E6B8-0247-B5E4-82B39DB0287A}" type="slidenum">
              <a:rPr lang="en-GB" smtClean="0"/>
              <a:t>25</a:t>
            </a:fld>
            <a:endParaRPr lang="en-GB"/>
          </a:p>
        </p:txBody>
      </p:sp>
    </p:spTree>
    <p:extLst>
      <p:ext uri="{BB962C8B-B14F-4D97-AF65-F5344CB8AC3E}">
        <p14:creationId xmlns:p14="http://schemas.microsoft.com/office/powerpoint/2010/main" val="1963037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noProof="0" dirty="0"/>
          </a:p>
        </p:txBody>
      </p:sp>
      <p:sp>
        <p:nvSpPr>
          <p:cNvPr id="4" name="Slide Number Placeholder 3"/>
          <p:cNvSpPr>
            <a:spLocks noGrp="1"/>
          </p:cNvSpPr>
          <p:nvPr>
            <p:ph type="sldNum" sz="quarter" idx="5"/>
          </p:nvPr>
        </p:nvSpPr>
        <p:spPr/>
        <p:txBody>
          <a:bodyPr/>
          <a:lstStyle/>
          <a:p>
            <a:fld id="{FA10C720-99DD-8A41-97D7-05AFE943DD13}" type="slidenum">
              <a:rPr lang="en-GB" smtClean="0"/>
              <a:t>2</a:t>
            </a:fld>
            <a:endParaRPr lang="en-GB"/>
          </a:p>
        </p:txBody>
      </p:sp>
    </p:spTree>
    <p:extLst>
      <p:ext uri="{BB962C8B-B14F-4D97-AF65-F5344CB8AC3E}">
        <p14:creationId xmlns:p14="http://schemas.microsoft.com/office/powerpoint/2010/main" val="217147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solidFill>
                  <a:schemeClr val="tx2"/>
                </a:solidFill>
              </a:rPr>
              <a:t>Alongside appealing and innovative equipment encouraging collaboration, the use of the Nobo Premium Plus Whiteboards and Easels which come newly with the EU Ecolabel (3</a:t>
            </a:r>
            <a:r>
              <a:rPr lang="en-AU" sz="1200" b="0" baseline="30000" dirty="0">
                <a:solidFill>
                  <a:schemeClr val="tx2"/>
                </a:solidFill>
              </a:rPr>
              <a:t>rd</a:t>
            </a:r>
            <a:r>
              <a:rPr lang="en-AU" sz="1200" b="0" dirty="0">
                <a:solidFill>
                  <a:schemeClr val="tx2"/>
                </a:solidFill>
              </a:rPr>
              <a:t> party) certification can help the companies </a:t>
            </a:r>
            <a:r>
              <a:rPr lang="en-AU" sz="1200" b="1" dirty="0">
                <a:solidFill>
                  <a:schemeClr val="tx2"/>
                </a:solidFill>
              </a:rPr>
              <a:t>fulfil the sustainability goals in addition</a:t>
            </a:r>
            <a:r>
              <a:rPr lang="en-AU" sz="1200" b="0" dirty="0">
                <a:solidFill>
                  <a:schemeClr val="tx2"/>
                </a:solidFill>
              </a:rPr>
              <a:t>. The sustainability topic is pre-existing trend, being in the centre of attention already for a while by many companies and we can say that this solution is – popularly speaking – the way how “to kill two birds with one stone”. And when talking about whiteboards, the offer of the visual communication </a:t>
            </a:r>
            <a:r>
              <a:rPr lang="en-AU" sz="1200" b="1" dirty="0">
                <a:solidFill>
                  <a:schemeClr val="tx2"/>
                </a:solidFill>
              </a:rPr>
              <a:t>accessories</a:t>
            </a:r>
            <a:r>
              <a:rPr lang="en-AU" sz="1200" b="0" dirty="0">
                <a:solidFill>
                  <a:schemeClr val="tx2"/>
                </a:solidFill>
              </a:rPr>
              <a:t> should be always linked in addition – flipchart pads, markers, cleaning solutions or wooden pins – either standard or in packaging newly made from recycled material.</a:t>
            </a:r>
            <a:endParaRPr lang="de-CH" dirty="0"/>
          </a:p>
        </p:txBody>
      </p:sp>
      <p:sp>
        <p:nvSpPr>
          <p:cNvPr id="4" name="Slide Number Placeholder 3"/>
          <p:cNvSpPr>
            <a:spLocks noGrp="1"/>
          </p:cNvSpPr>
          <p:nvPr>
            <p:ph type="sldNum" sz="quarter" idx="5"/>
          </p:nvPr>
        </p:nvSpPr>
        <p:spPr/>
        <p:txBody>
          <a:bodyPr/>
          <a:lstStyle/>
          <a:p>
            <a:fld id="{F16BF2B9-E6B8-0247-B5E4-82B39DB0287A}" type="slidenum">
              <a:rPr lang="en-GB" smtClean="0"/>
              <a:t>26</a:t>
            </a:fld>
            <a:endParaRPr lang="en-GB"/>
          </a:p>
        </p:txBody>
      </p:sp>
    </p:spTree>
    <p:extLst>
      <p:ext uri="{BB962C8B-B14F-4D97-AF65-F5344CB8AC3E}">
        <p14:creationId xmlns:p14="http://schemas.microsoft.com/office/powerpoint/2010/main" val="42378492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As the office is also the place to meet and socialize, the companies need various signage and display solutions to </a:t>
            </a:r>
            <a:r>
              <a:rPr lang="en-AU" b="1" noProof="0" dirty="0"/>
              <a:t>connect and communicate with total clarity towards employees </a:t>
            </a:r>
            <a:r>
              <a:rPr lang="en-AU" b="0" noProof="0" dirty="0"/>
              <a:t>to let them cut through the noise and clutter of an office environment. Various Nobo Poster Frames or Lockable Notice Boards can do this job very well. Lamination should not be forgotten in addition – signage is one of the key drivers for growth in the lamination category – safety signs, instructions, notices or display materials are these which can be laminated with our brand new Leitz laminators relaunching this year – simply laminate, cut according to your needs and job is well done. Leitz Precision Trimmers &amp; Cutters should be always cross-sold with the laminators, next to the laminating pouches.</a:t>
            </a:r>
          </a:p>
        </p:txBody>
      </p:sp>
      <p:sp>
        <p:nvSpPr>
          <p:cNvPr id="4" name="Slide Number Placeholder 3"/>
          <p:cNvSpPr>
            <a:spLocks noGrp="1"/>
          </p:cNvSpPr>
          <p:nvPr>
            <p:ph type="sldNum" sz="quarter" idx="5"/>
          </p:nvPr>
        </p:nvSpPr>
        <p:spPr/>
        <p:txBody>
          <a:bodyPr/>
          <a:lstStyle/>
          <a:p>
            <a:fld id="{F16BF2B9-E6B8-0247-B5E4-82B39DB0287A}" type="slidenum">
              <a:rPr lang="en-GB" smtClean="0"/>
              <a:t>27</a:t>
            </a:fld>
            <a:endParaRPr lang="en-GB"/>
          </a:p>
        </p:txBody>
      </p:sp>
    </p:spTree>
    <p:extLst>
      <p:ext uri="{BB962C8B-B14F-4D97-AF65-F5344CB8AC3E}">
        <p14:creationId xmlns:p14="http://schemas.microsoft.com/office/powerpoint/2010/main" val="3975498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And we should not forget – when working with people around (if in an office, in a train or in a café), the human curiosity should be considered as part of our everyday life. Any </a:t>
            </a:r>
            <a:r>
              <a:rPr lang="en-AU" b="1" noProof="0" dirty="0"/>
              <a:t>unauthorised viewing</a:t>
            </a:r>
            <a:r>
              <a:rPr lang="en-AU" noProof="0" dirty="0"/>
              <a:t> can be easily fixed by Kensington Privacy Screen Filters – either for monitors or for laptops, either 2-way removable or magnetic. And with a sustainability in mind, we will be bringing new Privacy Screen Filters made from recycled plastic soon.</a:t>
            </a:r>
          </a:p>
        </p:txBody>
      </p:sp>
      <p:sp>
        <p:nvSpPr>
          <p:cNvPr id="4" name="Slide Number Placeholder 3"/>
          <p:cNvSpPr>
            <a:spLocks noGrp="1"/>
          </p:cNvSpPr>
          <p:nvPr>
            <p:ph type="sldNum" sz="quarter" idx="5"/>
          </p:nvPr>
        </p:nvSpPr>
        <p:spPr/>
        <p:txBody>
          <a:bodyPr/>
          <a:lstStyle/>
          <a:p>
            <a:fld id="{F16BF2B9-E6B8-0247-B5E4-82B39DB0287A}" type="slidenum">
              <a:rPr lang="en-GB" smtClean="0"/>
              <a:t>28</a:t>
            </a:fld>
            <a:endParaRPr lang="en-GB"/>
          </a:p>
        </p:txBody>
      </p:sp>
    </p:spTree>
    <p:extLst>
      <p:ext uri="{BB962C8B-B14F-4D97-AF65-F5344CB8AC3E}">
        <p14:creationId xmlns:p14="http://schemas.microsoft.com/office/powerpoint/2010/main" val="10857382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baseline="0" noProof="0" dirty="0">
                <a:latin typeface="PragmaticaLight"/>
              </a:rPr>
              <a:t>The offices don’t look like any more as 10/20 years ago. It is not a fixed workspace anymore, there is a clear moving away from rows of individual desks. </a:t>
            </a:r>
            <a:r>
              <a:rPr lang="en-GB" sz="1200" dirty="0"/>
              <a:t>It becomes more a space of flexible </a:t>
            </a:r>
            <a:r>
              <a:rPr lang="en-GB" sz="1200" b="1" dirty="0"/>
              <a:t>workstations</a:t>
            </a:r>
            <a:r>
              <a:rPr lang="en-GB" sz="1200" dirty="0"/>
              <a:t>. </a:t>
            </a:r>
            <a:r>
              <a:rPr lang="en-GB" sz="1200" b="0" i="0" u="none" strike="noStrike" baseline="0" noProof="0" dirty="0">
                <a:latin typeface="PragmaticaLight"/>
              </a:rPr>
              <a:t>Approx. 50% of companies globally have hot-desking policies and </a:t>
            </a:r>
            <a:r>
              <a:rPr lang="en-GB" sz="1200" b="1" i="0" u="none" strike="noStrike" baseline="0" noProof="0" dirty="0">
                <a:latin typeface="PragmaticaLight"/>
              </a:rPr>
              <a:t>popular</a:t>
            </a:r>
            <a:r>
              <a:rPr lang="en-GB" sz="1200" b="1" dirty="0"/>
              <a:t> ‘first come-first served</a:t>
            </a:r>
            <a:r>
              <a:rPr lang="en-GB" sz="1200" dirty="0"/>
              <a:t>’ policies reduce the chances people will always have the same workspace. So, essential for multi-users is to have a personalised workstation that delivers </a:t>
            </a:r>
            <a:r>
              <a:rPr lang="en-GB" sz="1200" b="1" dirty="0"/>
              <a:t>ergonomic benefits regardless of physique</a:t>
            </a:r>
            <a:r>
              <a:rPr lang="en-GB" sz="1200" b="0" dirty="0"/>
              <a:t>. 360° well-being for each individual is something what can be perfectly fulfilled by Leitz Ergo solutions. Flexibility and personalization delivered by various Leitz Ergo products can help perform the best.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6BF2B9-E6B8-0247-B5E4-82B39DB0287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4233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noProof="0" dirty="0"/>
              <a:t>When not having a fixed workspace anymore, there is also the need to </a:t>
            </a:r>
            <a:r>
              <a:rPr lang="en-AU" b="1" noProof="0" dirty="0"/>
              <a:t>store working equipment easily</a:t>
            </a:r>
            <a:r>
              <a:rPr lang="en-AU" b="0" noProof="0" dirty="0"/>
              <a:t>, not to carry it in and out every day. Leitz Fabric Range of fully collapsible storage boxes made from recycled material and particularly the hot desking work bags are designed for all work essentials, fitting any standard cabinet. The big hot desking work bag (6444) has already become a real “burner” – in 2024 we delivered almost 38.000 pcs to our customers/consumers. Next to the general demand, the possibility to customize it with a customer logo in our factory was an additional driver of this success.</a:t>
            </a:r>
            <a:endParaRPr lang="en-AU" noProof="0" dirty="0"/>
          </a:p>
        </p:txBody>
      </p:sp>
      <p:sp>
        <p:nvSpPr>
          <p:cNvPr id="4" name="Slide Number Placeholder 3"/>
          <p:cNvSpPr>
            <a:spLocks noGrp="1"/>
          </p:cNvSpPr>
          <p:nvPr>
            <p:ph type="sldNum" sz="quarter" idx="5"/>
          </p:nvPr>
        </p:nvSpPr>
        <p:spPr/>
        <p:txBody>
          <a:bodyPr/>
          <a:lstStyle/>
          <a:p>
            <a:fld id="{F16BF2B9-E6B8-0247-B5E4-82B39DB0287A}" type="slidenum">
              <a:rPr lang="en-GB" smtClean="0"/>
              <a:t>31</a:t>
            </a:fld>
            <a:endParaRPr lang="en-GB"/>
          </a:p>
        </p:txBody>
      </p:sp>
    </p:spTree>
    <p:extLst>
      <p:ext uri="{BB962C8B-B14F-4D97-AF65-F5344CB8AC3E}">
        <p14:creationId xmlns:p14="http://schemas.microsoft.com/office/powerpoint/2010/main" val="21669672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noProof="0" dirty="0"/>
              <a:t>There are also many companies which follow strongly their </a:t>
            </a:r>
            <a:r>
              <a:rPr lang="en-AU" b="1" noProof="0" dirty="0"/>
              <a:t>corporate identity </a:t>
            </a:r>
            <a:r>
              <a:rPr lang="en-AU" noProof="0" dirty="0"/>
              <a:t>and if they have a chance to equip their employees by solutions in the corporate colours, they will love to do. The Leitz WOW Storage Range made from recycled card, available in 9 different colours, can be a very good way to go. And don't forget – it is not only about the storage boxes, </a:t>
            </a:r>
            <a:r>
              <a:rPr lang="en-US" noProof="0" dirty="0"/>
              <a:t>but also various desktop essentials are</a:t>
            </a:r>
            <a:r>
              <a:rPr lang="en-AU" noProof="0" dirty="0"/>
              <a:t> available in 9 WOW colours too.</a:t>
            </a:r>
          </a:p>
        </p:txBody>
      </p:sp>
      <p:sp>
        <p:nvSpPr>
          <p:cNvPr id="4" name="Slide Number Placeholder 3"/>
          <p:cNvSpPr>
            <a:spLocks noGrp="1"/>
          </p:cNvSpPr>
          <p:nvPr>
            <p:ph type="sldNum" sz="quarter" idx="5"/>
          </p:nvPr>
        </p:nvSpPr>
        <p:spPr/>
        <p:txBody>
          <a:bodyPr/>
          <a:lstStyle/>
          <a:p>
            <a:fld id="{F16BF2B9-E6B8-0247-B5E4-82B39DB0287A}" type="slidenum">
              <a:rPr lang="en-GB" smtClean="0"/>
              <a:t>32</a:t>
            </a:fld>
            <a:endParaRPr lang="en-GB"/>
          </a:p>
        </p:txBody>
      </p:sp>
    </p:spTree>
    <p:extLst>
      <p:ext uri="{BB962C8B-B14F-4D97-AF65-F5344CB8AC3E}">
        <p14:creationId xmlns:p14="http://schemas.microsoft.com/office/powerpoint/2010/main" val="284981902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09D-B4BD-8A31-91EC-5A3781CA99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3719C3-150E-491E-F2D2-86B9133A7CA7}"/>
              </a:ext>
            </a:extLst>
          </p:cNvPr>
          <p:cNvSpPr>
            <a:spLocks noGrp="1" noRot="1" noChangeAspect="1"/>
          </p:cNvSpPr>
          <p:nvPr>
            <p:ph type="sldImg"/>
          </p:nvPr>
        </p:nvSpPr>
        <p:spPr>
          <a:xfrm>
            <a:off x="498475" y="1252538"/>
            <a:ext cx="4565650" cy="2568575"/>
          </a:xfrm>
        </p:spPr>
      </p:sp>
      <p:sp>
        <p:nvSpPr>
          <p:cNvPr id="3" name="Notes Placeholder 2">
            <a:extLst>
              <a:ext uri="{FF2B5EF4-FFF2-40B4-BE49-F238E27FC236}">
                <a16:creationId xmlns:a16="http://schemas.microsoft.com/office/drawing/2014/main" id="{FC5A25F5-A868-C247-5819-DFB330973A04}"/>
              </a:ext>
            </a:extLst>
          </p:cNvPr>
          <p:cNvSpPr>
            <a:spLocks noGrp="1"/>
          </p:cNvSpPr>
          <p:nvPr>
            <p:ph type="body" idx="1"/>
          </p:nvPr>
        </p:nvSpPr>
        <p:spPr>
          <a:xfrm>
            <a:off x="704545" y="4058651"/>
            <a:ext cx="5511800" cy="5113925"/>
          </a:xfrm>
        </p:spPr>
        <p:txBody>
          <a:bodyPr/>
          <a:lstStyle/>
          <a:p>
            <a:endParaRPr lang="en-GB" dirty="0"/>
          </a:p>
        </p:txBody>
      </p:sp>
      <p:sp>
        <p:nvSpPr>
          <p:cNvPr id="4" name="Slide Number Placeholder 3">
            <a:extLst>
              <a:ext uri="{FF2B5EF4-FFF2-40B4-BE49-F238E27FC236}">
                <a16:creationId xmlns:a16="http://schemas.microsoft.com/office/drawing/2014/main" id="{83A3F58D-7A9F-E370-25ED-FDBCA28DD098}"/>
              </a:ext>
            </a:extLst>
          </p:cNvPr>
          <p:cNvSpPr>
            <a:spLocks noGrp="1"/>
          </p:cNvSpPr>
          <p:nvPr>
            <p:ph type="sldNum" sz="quarter" idx="5"/>
          </p:nvPr>
        </p:nvSpPr>
        <p:spPr/>
        <p:txBody>
          <a:bodyPr/>
          <a:lstStyle/>
          <a:p>
            <a:fld id="{FA10C720-99DD-8A41-97D7-05AFE943DD13}" type="slidenum">
              <a:rPr lang="en-GB" smtClean="0"/>
              <a:t>33</a:t>
            </a:fld>
            <a:endParaRPr lang="en-GB"/>
          </a:p>
        </p:txBody>
      </p:sp>
    </p:spTree>
    <p:extLst>
      <p:ext uri="{BB962C8B-B14F-4D97-AF65-F5344CB8AC3E}">
        <p14:creationId xmlns:p14="http://schemas.microsoft.com/office/powerpoint/2010/main" val="11710801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noProof="0" dirty="0"/>
              <a:t>Visual communication is relevant for all high value work tasks in the home office. Solutions such as mini writing pads and boards or mini whiteboards can help with a </a:t>
            </a:r>
            <a:r>
              <a:rPr lang="en-AU" b="1" noProof="0" dirty="0"/>
              <a:t>time management, work focus, planning and organisation</a:t>
            </a:r>
            <a:r>
              <a:rPr lang="en-AU" noProof="0" dirty="0"/>
              <a:t>. And believe or not, the big business potential sits in addition in the </a:t>
            </a:r>
            <a:r>
              <a:rPr lang="en-AU" b="1" noProof="0" dirty="0"/>
              <a:t>notebooks</a:t>
            </a:r>
            <a:r>
              <a:rPr lang="en-AU" noProof="0" dirty="0"/>
              <a:t> category - despite digitalization people do use </a:t>
            </a:r>
            <a:r>
              <a:rPr lang="en-AU" b="0" noProof="0" dirty="0"/>
              <a:t>notebooks</a:t>
            </a:r>
            <a:r>
              <a:rPr lang="en-AU" noProof="0" dirty="0"/>
              <a:t> for handwritten notes to think creatively, generate new ideas and memorize everything better. According to the 2024 GfK Statistics in Germany, the market is big (over 90 Mio € in value in 2024) and with growth - </a:t>
            </a:r>
            <a:r>
              <a:rPr lang="en-AU" b="0" noProof="0" dirty="0"/>
              <a:t>casebound notebooks grew by 3% in value and wire-bound notebooks by 6%. Let’s explore this product category and outperform the growth of this category together.</a:t>
            </a:r>
            <a:endParaRPr lang="en-AU" b="1" noProof="0" dirty="0"/>
          </a:p>
        </p:txBody>
      </p:sp>
      <p:sp>
        <p:nvSpPr>
          <p:cNvPr id="4" name="Slide Number Placeholder 3"/>
          <p:cNvSpPr>
            <a:spLocks noGrp="1"/>
          </p:cNvSpPr>
          <p:nvPr>
            <p:ph type="sldNum" sz="quarter" idx="5"/>
          </p:nvPr>
        </p:nvSpPr>
        <p:spPr/>
        <p:txBody>
          <a:bodyPr/>
          <a:lstStyle/>
          <a:p>
            <a:fld id="{F16BF2B9-E6B8-0247-B5E4-82B39DB0287A}" type="slidenum">
              <a:rPr lang="en-GB" smtClean="0"/>
              <a:t>34</a:t>
            </a:fld>
            <a:endParaRPr lang="en-GB"/>
          </a:p>
        </p:txBody>
      </p:sp>
    </p:spTree>
    <p:extLst>
      <p:ext uri="{BB962C8B-B14F-4D97-AF65-F5344CB8AC3E}">
        <p14:creationId xmlns:p14="http://schemas.microsoft.com/office/powerpoint/2010/main" val="1593082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when talking about the </a:t>
            </a:r>
            <a:r>
              <a:rPr lang="en-US" b="1" dirty="0"/>
              <a:t>essential accessories</a:t>
            </a:r>
            <a:r>
              <a:rPr lang="en-US" dirty="0"/>
              <a:t>, following the successful launch of the Leitz Cosy Desk Mat (over 30.000 pieces sold in 2 last years), we will be introducing soon the new range of waterproof Leitz Desk Mats – either transparent, opaque or felt – made from artificial or recycled leather. In addition, the Extra Wide (100 cm) Desk Mat that is ideal not only for gaming. They are perfect combination of protection and style whenever your work from home or even in the office.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6BF2B9-E6B8-0247-B5E4-82B39DB0287A}"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4797636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7A56D4-9DAC-521C-8365-074EACCF36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A901A-C288-D324-E51E-514299A26930}"/>
              </a:ext>
            </a:extLst>
          </p:cNvPr>
          <p:cNvSpPr>
            <a:spLocks noGrp="1" noRot="1" noChangeAspect="1"/>
          </p:cNvSpPr>
          <p:nvPr>
            <p:ph type="sldImg"/>
          </p:nvPr>
        </p:nvSpPr>
        <p:spPr>
          <a:xfrm>
            <a:off x="498475" y="1252538"/>
            <a:ext cx="4565650" cy="2568575"/>
          </a:xfrm>
        </p:spPr>
      </p:sp>
      <p:sp>
        <p:nvSpPr>
          <p:cNvPr id="3" name="Notes Placeholder 2">
            <a:extLst>
              <a:ext uri="{FF2B5EF4-FFF2-40B4-BE49-F238E27FC236}">
                <a16:creationId xmlns:a16="http://schemas.microsoft.com/office/drawing/2014/main" id="{72A12B1A-A63C-D5A8-BFC4-F9ED97AFFDC4}"/>
              </a:ext>
            </a:extLst>
          </p:cNvPr>
          <p:cNvSpPr>
            <a:spLocks noGrp="1"/>
          </p:cNvSpPr>
          <p:nvPr>
            <p:ph type="body" idx="1"/>
          </p:nvPr>
        </p:nvSpPr>
        <p:spPr>
          <a:xfrm>
            <a:off x="704545" y="4058651"/>
            <a:ext cx="5511800" cy="5113925"/>
          </a:xfrm>
        </p:spPr>
        <p:txBody>
          <a:bodyPr/>
          <a:lstStyle/>
          <a:p>
            <a:pPr algn="l"/>
            <a:endParaRPr lang="en-AU" noProof="0" dirty="0"/>
          </a:p>
        </p:txBody>
      </p:sp>
      <p:sp>
        <p:nvSpPr>
          <p:cNvPr id="4" name="Slide Number Placeholder 3">
            <a:extLst>
              <a:ext uri="{FF2B5EF4-FFF2-40B4-BE49-F238E27FC236}">
                <a16:creationId xmlns:a16="http://schemas.microsoft.com/office/drawing/2014/main" id="{08465455-1EB4-53A6-C6A9-0595B0012190}"/>
              </a:ext>
            </a:extLst>
          </p:cNvPr>
          <p:cNvSpPr>
            <a:spLocks noGrp="1"/>
          </p:cNvSpPr>
          <p:nvPr>
            <p:ph type="sldNum" sz="quarter" idx="5"/>
          </p:nvPr>
        </p:nvSpPr>
        <p:spPr/>
        <p:txBody>
          <a:bodyPr/>
          <a:lstStyle/>
          <a:p>
            <a:fld id="{FA10C720-99DD-8A41-97D7-05AFE943DD13}" type="slidenum">
              <a:rPr lang="en-GB" smtClean="0"/>
              <a:t>36</a:t>
            </a:fld>
            <a:endParaRPr lang="en-GB"/>
          </a:p>
        </p:txBody>
      </p:sp>
    </p:spTree>
    <p:extLst>
      <p:ext uri="{BB962C8B-B14F-4D97-AF65-F5344CB8AC3E}">
        <p14:creationId xmlns:p14="http://schemas.microsoft.com/office/powerpoint/2010/main" val="1542131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noProof="0" dirty="0"/>
              <a:t>Studies from the trustful consulting companies </a:t>
            </a:r>
            <a:r>
              <a:rPr lang="en-GB" sz="1200" kern="1200" noProof="0" dirty="0">
                <a:solidFill>
                  <a:schemeClr val="tx1"/>
                </a:solidFill>
                <a:latin typeface="+mn-lt"/>
                <a:ea typeface="+mn-ea"/>
                <a:cs typeface="+mn-cs"/>
              </a:rPr>
              <a:t>(</a:t>
            </a:r>
            <a:r>
              <a:rPr lang="de-CH" sz="1200" kern="1200" dirty="0">
                <a:solidFill>
                  <a:schemeClr val="tx1"/>
                </a:solidFill>
                <a:latin typeface="+mn-lt"/>
                <a:ea typeface="+mn-ea"/>
                <a:cs typeface="+mn-cs"/>
              </a:rPr>
              <a:t>Deloitte, McKinsey, PwC, …) </a:t>
            </a:r>
            <a:r>
              <a:rPr lang="en-GB" sz="1200" kern="1200" noProof="0" dirty="0">
                <a:solidFill>
                  <a:schemeClr val="tx1"/>
                </a:solidFill>
                <a:latin typeface="+mn-lt"/>
                <a:ea typeface="+mn-ea"/>
                <a:cs typeface="+mn-cs"/>
              </a:rPr>
              <a:t>and </a:t>
            </a:r>
            <a:r>
              <a:rPr lang="en-GB" noProof="0" dirty="0"/>
              <a:t>universities across Europe (Oxford, Of </a:t>
            </a:r>
            <a:r>
              <a:rPr lang="de-CH" sz="1800" b="0" i="0" u="none" strike="noStrike" baseline="0" dirty="0">
                <a:latin typeface="Poppins-Regular"/>
              </a:rPr>
              <a:t>Sheffield, Of Maastricht, …)</a:t>
            </a:r>
            <a:endParaRPr lang="en-GB" noProof="0" dirty="0"/>
          </a:p>
          <a:p>
            <a:pPr marL="171450" indent="-171450">
              <a:buFont typeface="Arial" panose="020B0604020202020204" pitchFamily="34" charset="0"/>
              <a:buChar char="•"/>
            </a:pPr>
            <a:r>
              <a:rPr lang="en-GB" noProof="0" dirty="0"/>
              <a:t>Experts – IG</a:t>
            </a:r>
            <a:r>
              <a:rPr lang="en-GB" i="0" noProof="0" dirty="0"/>
              <a:t>R </a:t>
            </a:r>
            <a:r>
              <a:rPr lang="en-AU" sz="1200" i="0" dirty="0">
                <a:cs typeface="Calibri" panose="020F0502020204030204"/>
              </a:rPr>
              <a:t>(</a:t>
            </a:r>
            <a:r>
              <a:rPr lang="en-US" sz="1200" i="0" dirty="0">
                <a:cs typeface="Calibri" panose="020F0502020204030204"/>
              </a:rPr>
              <a:t>The Institute for Health and Ergonomics) and with the award-winning osteopath Anisha Joshi (k</a:t>
            </a:r>
            <a:r>
              <a:rPr lang="en-US" sz="1800" b="0" i="0" u="none" strike="noStrike" baseline="0" dirty="0">
                <a:latin typeface="Poppins-Regular"/>
              </a:rPr>
              <a:t>nown as @osteoanisha on Instagram)</a:t>
            </a:r>
            <a:endParaRPr lang="en-GB" i="0" noProof="0" dirty="0"/>
          </a:p>
        </p:txBody>
      </p:sp>
      <p:sp>
        <p:nvSpPr>
          <p:cNvPr id="4" name="Slide Number Placeholder 3"/>
          <p:cNvSpPr>
            <a:spLocks noGrp="1"/>
          </p:cNvSpPr>
          <p:nvPr>
            <p:ph type="sldNum" sz="quarter" idx="5"/>
          </p:nvPr>
        </p:nvSpPr>
        <p:spPr/>
        <p:txBody>
          <a:bodyPr/>
          <a:lstStyle/>
          <a:p>
            <a:fld id="{FA10C720-99DD-8A41-97D7-05AFE943DD13}" type="slidenum">
              <a:rPr lang="en-GB" smtClean="0"/>
              <a:t>3</a:t>
            </a:fld>
            <a:endParaRPr lang="en-GB"/>
          </a:p>
        </p:txBody>
      </p:sp>
    </p:spTree>
    <p:extLst>
      <p:ext uri="{BB962C8B-B14F-4D97-AF65-F5344CB8AC3E}">
        <p14:creationId xmlns:p14="http://schemas.microsoft.com/office/powerpoint/2010/main" val="2999464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b="0" noProof="0" dirty="0"/>
              <a:t>The 2 main requirements of all with </a:t>
            </a:r>
            <a:r>
              <a:rPr lang="en-AU" b="1" noProof="0" dirty="0"/>
              <a:t>no or very limited space</a:t>
            </a:r>
            <a:r>
              <a:rPr lang="en-AU" b="0" noProof="0" dirty="0"/>
              <a:t> in the home office</a:t>
            </a:r>
            <a:r>
              <a:rPr lang="en-AU" b="1" noProof="0" dirty="0"/>
              <a:t> </a:t>
            </a:r>
            <a:r>
              <a:rPr lang="en-AU" b="0" noProof="0" dirty="0"/>
              <a:t>are to have a solution that is possible to pack away quickly and easily at the end of the day, and it should also fit or even enhance the home interior design. For a tidy-home, the new range of Leitz Storage Boxes made from 100% recycled cardboard is the best option. As an alternative, it could be also Leitz Cosy Storage boxes combining the home style with minimalistic design and high level of functionality. What looks good, feels good and makes work much easier.</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205116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pPr defTabSz="966338">
              <a:defRPr/>
            </a:pPr>
            <a:r>
              <a:rPr lang="en-AU" sz="1300" dirty="0">
                <a:latin typeface="Brother-1816-Book"/>
              </a:rPr>
              <a:t>The </a:t>
            </a:r>
            <a:r>
              <a:rPr lang="en-AU" sz="1300" b="1" dirty="0">
                <a:latin typeface="Brother-1816-Book"/>
              </a:rPr>
              <a:t>data protection at home </a:t>
            </a:r>
            <a:r>
              <a:rPr lang="en-AU" sz="1300" b="0" dirty="0">
                <a:latin typeface="Brother-1816-Book"/>
              </a:rPr>
              <a:t>should not be underestimated</a:t>
            </a:r>
            <a:r>
              <a:rPr lang="en-AU" sz="1300" dirty="0">
                <a:latin typeface="Brother-1816-Book"/>
              </a:rPr>
              <a:t>. </a:t>
            </a:r>
            <a:r>
              <a:rPr lang="en-US" sz="1300" dirty="0">
                <a:latin typeface="PragmaticaLight"/>
              </a:rPr>
              <a:t>Whether a home worker wants to dispose of personal documents or customer information, the confidentiality should be one of the primary motivations for the companies to make sure that the data are not misplaced, lost or stolen. That’s why, the Rexel branded manual or a small auto-feed (even better) shredders should be offered.</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78308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5"/>
          </p:nvPr>
        </p:nvSpPr>
        <p:spPr/>
        <p:txBody>
          <a:bodyPr/>
          <a:lstStyle/>
          <a:p>
            <a:fld id="{F16BF2B9-E6B8-0247-B5E4-82B39DB0287A}" type="slidenum">
              <a:rPr lang="en-GB" smtClean="0"/>
              <a:t>39</a:t>
            </a:fld>
            <a:endParaRPr lang="en-GB"/>
          </a:p>
        </p:txBody>
      </p:sp>
    </p:spTree>
    <p:extLst>
      <p:ext uri="{BB962C8B-B14F-4D97-AF65-F5344CB8AC3E}">
        <p14:creationId xmlns:p14="http://schemas.microsoft.com/office/powerpoint/2010/main" val="7983005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98475" y="1252538"/>
            <a:ext cx="4565650" cy="2568575"/>
          </a:xfrm>
        </p:spPr>
      </p:sp>
      <p:sp>
        <p:nvSpPr>
          <p:cNvPr id="3" name="Notes Placeholder 2"/>
          <p:cNvSpPr>
            <a:spLocks noGrp="1"/>
          </p:cNvSpPr>
          <p:nvPr>
            <p:ph type="body" idx="1"/>
          </p:nvPr>
        </p:nvSpPr>
        <p:spPr>
          <a:xfrm>
            <a:off x="704545" y="4058651"/>
            <a:ext cx="5511800" cy="5113925"/>
          </a:xfrm>
        </p:spPr>
        <p:txBody>
          <a:bodyPr/>
          <a:lstStyle/>
          <a:p>
            <a:endParaRPr lang="en-GB" dirty="0"/>
          </a:p>
        </p:txBody>
      </p:sp>
      <p:sp>
        <p:nvSpPr>
          <p:cNvPr id="4" name="Slide Number Placeholder 3"/>
          <p:cNvSpPr>
            <a:spLocks noGrp="1"/>
          </p:cNvSpPr>
          <p:nvPr>
            <p:ph type="sldNum" sz="quarter" idx="5"/>
          </p:nvPr>
        </p:nvSpPr>
        <p:spPr/>
        <p:txBody>
          <a:bodyPr/>
          <a:lstStyle/>
          <a:p>
            <a:fld id="{FA10C720-99DD-8A41-97D7-05AFE943DD13}" type="slidenum">
              <a:rPr lang="en-GB" smtClean="0"/>
              <a:t>40</a:t>
            </a:fld>
            <a:endParaRPr lang="en-GB"/>
          </a:p>
        </p:txBody>
      </p:sp>
    </p:spTree>
    <p:extLst>
      <p:ext uri="{BB962C8B-B14F-4D97-AF65-F5344CB8AC3E}">
        <p14:creationId xmlns:p14="http://schemas.microsoft.com/office/powerpoint/2010/main" val="1580800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pPr defTabSz="966338">
              <a:defRPr/>
            </a:pPr>
            <a:r>
              <a:rPr lang="en-GB" sz="1300" b="1" dirty="0"/>
              <a:t>Leitz Ergo Products </a:t>
            </a:r>
            <a:r>
              <a:rPr lang="en-GB" sz="1300" dirty="0"/>
              <a:t>- </a:t>
            </a:r>
            <a:r>
              <a:rPr lang="en-AU" sz="1400" noProof="0" dirty="0"/>
              <a:t>Easy and intuitive to use, with innovative features and German design, representing the full ergonomic solution – </a:t>
            </a:r>
            <a:r>
              <a:rPr lang="en-AU" sz="1400" b="1" noProof="0" dirty="0"/>
              <a:t>compact workstation</a:t>
            </a:r>
            <a:r>
              <a:rPr lang="en-AU" sz="1400" noProof="0" dirty="0"/>
              <a:t> that is aligned with market trends, personalised, tailored and systematised with accessories.</a:t>
            </a:r>
          </a:p>
          <a:p>
            <a:pPr defTabSz="966338">
              <a:defRPr/>
            </a:pPr>
            <a:endParaRPr lang="en-AU" sz="1400" noProof="0" dirty="0"/>
          </a:p>
          <a:p>
            <a:pPr defTabSz="966338">
              <a:defRPr/>
            </a:pPr>
            <a:r>
              <a:rPr lang="en-AU" sz="1400" b="1" noProof="0" dirty="0"/>
              <a:t>Kensington Ergo Products</a:t>
            </a:r>
            <a:r>
              <a:rPr lang="en-AU" sz="1400" noProof="0" dirty="0"/>
              <a:t> – With unique SmartFit system featuring</a:t>
            </a:r>
            <a:r>
              <a:rPr lang="en-US" sz="1800" b="0" i="0" u="none" strike="noStrike" baseline="0" dirty="0">
                <a:solidFill>
                  <a:srgbClr val="000000"/>
                </a:solidFill>
                <a:latin typeface="Open Sans" panose="020B0606030504020204" pitchFamily="34" charset="0"/>
              </a:rPr>
              <a:t> a colour-coded adjustment that allows you to determine the optimal ergonomic height setting, simply using your hand size. Your </a:t>
            </a:r>
            <a:r>
              <a:rPr lang="en-US" sz="1800" b="0" i="0" u="none" strike="noStrike" baseline="0" dirty="0" err="1">
                <a:solidFill>
                  <a:srgbClr val="000000"/>
                </a:solidFill>
                <a:latin typeface="Open Sans" panose="020B0606030504020204" pitchFamily="34" charset="0"/>
              </a:rPr>
              <a:t>SmartFit</a:t>
            </a:r>
            <a:r>
              <a:rPr lang="en-US" sz="1800" b="0" i="0" u="none" strike="noStrike" baseline="0" dirty="0">
                <a:solidFill>
                  <a:srgbClr val="000000"/>
                </a:solidFill>
                <a:latin typeface="Open Sans" panose="020B0606030504020204" pitchFamily="34" charset="0"/>
              </a:rPr>
              <a:t> colour can be either green, blue, red or yellow, and you can set the products according to your colour without any tool, just in seconds.</a:t>
            </a: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0270810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The </a:t>
            </a:r>
            <a:r>
              <a:rPr lang="en-AU" b="1" noProof="0" dirty="0" err="1"/>
              <a:t>SmartFit</a:t>
            </a:r>
            <a:r>
              <a:rPr lang="en-AU" b="1" noProof="0" dirty="0"/>
              <a:t> colour coding </a:t>
            </a:r>
            <a:r>
              <a:rPr lang="en-AU" noProof="0" dirty="0"/>
              <a:t>will be also newly implemented to the Kensington </a:t>
            </a:r>
            <a:r>
              <a:rPr lang="en-AU" b="0" noProof="0" dirty="0"/>
              <a:t>Trackballs and Mouses </a:t>
            </a:r>
            <a:r>
              <a:rPr lang="en-AU" noProof="0" dirty="0"/>
              <a:t>- these products are hand size dependent and everybody should find his/her optimal ergonomic fit. The </a:t>
            </a:r>
            <a:r>
              <a:rPr lang="en-AU" b="1" noProof="0" dirty="0"/>
              <a:t>Kensington EQ Range </a:t>
            </a:r>
            <a:r>
              <a:rPr lang="en-AU" noProof="0" dirty="0"/>
              <a:t>of Trackballs, Mouses, Keyboards, Laptop Risers, Bags and Docking Station represents in addition our</a:t>
            </a:r>
            <a:r>
              <a:rPr lang="en-US" b="0" i="0" dirty="0">
                <a:solidFill>
                  <a:srgbClr val="000000"/>
                </a:solidFill>
                <a:effectLst/>
                <a:latin typeface="Open Sans" panose="020B0606030504020204" pitchFamily="34" charset="0"/>
              </a:rPr>
              <a:t> commitment to reduce the environmental impact without compromising on the quality and performance.</a:t>
            </a:r>
            <a:r>
              <a:rPr lang="en-AU" b="0" i="0" noProof="0" dirty="0">
                <a:solidFill>
                  <a:srgbClr val="000000"/>
                </a:solidFill>
                <a:effectLst/>
                <a:latin typeface="Open Sans" panose="020B0606030504020204" pitchFamily="34" charset="0"/>
              </a:rPr>
              <a:t> All m</a:t>
            </a:r>
            <a:r>
              <a:rPr lang="en-AU" noProof="0" dirty="0"/>
              <a:t>ade from post-consumer recycled plastic. As we take the sustainability topic serious, in  2025 you can be looking forward to the extension of this range by the head-phones and privacy screen filters, also with sustainable credentials.</a:t>
            </a:r>
          </a:p>
        </p:txBody>
      </p:sp>
      <p:sp>
        <p:nvSpPr>
          <p:cNvPr id="4" name="Slide Number Placeholder 3"/>
          <p:cNvSpPr>
            <a:spLocks noGrp="1"/>
          </p:cNvSpPr>
          <p:nvPr>
            <p:ph type="sldNum" sz="quarter" idx="5"/>
          </p:nvPr>
        </p:nvSpPr>
        <p:spPr/>
        <p:txBody>
          <a:bodyPr/>
          <a:lstStyle/>
          <a:p>
            <a:fld id="{F16BF2B9-E6B8-0247-B5E4-82B39DB0287A}" type="slidenum">
              <a:rPr lang="en-GB" smtClean="0"/>
              <a:t>42</a:t>
            </a:fld>
            <a:endParaRPr lang="en-GB"/>
          </a:p>
        </p:txBody>
      </p:sp>
    </p:spTree>
    <p:extLst>
      <p:ext uri="{BB962C8B-B14F-4D97-AF65-F5344CB8AC3E}">
        <p14:creationId xmlns:p14="http://schemas.microsoft.com/office/powerpoint/2010/main" val="27465984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5"/>
          </p:nvPr>
        </p:nvSpPr>
        <p:spPr/>
        <p:txBody>
          <a:bodyPr/>
          <a:lstStyle/>
          <a:p>
            <a:fld id="{F16BF2B9-E6B8-0247-B5E4-82B39DB0287A}" type="slidenum">
              <a:rPr lang="en-GB" smtClean="0"/>
              <a:t>43</a:t>
            </a:fld>
            <a:endParaRPr lang="en-GB"/>
          </a:p>
        </p:txBody>
      </p:sp>
    </p:spTree>
    <p:extLst>
      <p:ext uri="{BB962C8B-B14F-4D97-AF65-F5344CB8AC3E}">
        <p14:creationId xmlns:p14="http://schemas.microsoft.com/office/powerpoint/2010/main" val="3843575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r>
              <a:rPr lang="en-AU" sz="1200" kern="1200" noProof="0" dirty="0">
                <a:solidFill>
                  <a:schemeClr val="tx1"/>
                </a:solidFill>
                <a:latin typeface="+mn-lt"/>
                <a:ea typeface="+mn-ea"/>
                <a:cs typeface="+mn-cs"/>
              </a:rPr>
              <a:t>Talking about the combination of aesthetic and functionality, let me highlight 2 product categories which we are proud of from this perspective. First, the range of the </a:t>
            </a:r>
            <a:r>
              <a:rPr lang="en-AU" sz="1200" b="1" kern="1200" noProof="0" dirty="0">
                <a:solidFill>
                  <a:schemeClr val="tx1"/>
                </a:solidFill>
                <a:latin typeface="+mn-lt"/>
                <a:ea typeface="+mn-ea"/>
                <a:cs typeface="+mn-cs"/>
              </a:rPr>
              <a:t>Leitz IQ Auto Feed and Manual Shredders</a:t>
            </a:r>
            <a:r>
              <a:rPr lang="en-AU" sz="1200" b="0" kern="1200" noProof="0" dirty="0">
                <a:solidFill>
                  <a:schemeClr val="tx1"/>
                </a:solidFill>
                <a:latin typeface="+mn-lt"/>
                <a:ea typeface="+mn-ea"/>
                <a:cs typeface="+mn-cs"/>
              </a:rPr>
              <a:t>, showing our commitment fixing the functional issues when shredding. Leitz IQ Optimax Shredders with bin-rotating technology, avoiding a “pyramid” of paper in the bin, processes 33% more paper than a conventional shredder (BTW, extended by 2 new models in 2025). Leitz IQ AutoFeed Shredders – fully automatic, just </a:t>
            </a:r>
            <a:r>
              <a:rPr lang="en-US" b="0" i="0" dirty="0">
                <a:solidFill>
                  <a:srgbClr val="454442"/>
                </a:solidFill>
                <a:effectLst/>
                <a:latin typeface="DINWebPro"/>
              </a:rPr>
              <a:t>insert your stack of papers, close the lid and get on with your day (BTW, we are the inventor of the </a:t>
            </a:r>
            <a:r>
              <a:rPr lang="en-US" b="0" i="0" dirty="0" err="1">
                <a:solidFill>
                  <a:srgbClr val="454442"/>
                </a:solidFill>
                <a:effectLst/>
                <a:latin typeface="DINWebPro"/>
              </a:rPr>
              <a:t>autofeed</a:t>
            </a:r>
            <a:r>
              <a:rPr lang="en-US" b="0" i="0" dirty="0">
                <a:solidFill>
                  <a:srgbClr val="454442"/>
                </a:solidFill>
                <a:effectLst/>
                <a:latin typeface="DINWebPro"/>
              </a:rPr>
              <a:t> shredding technology – in 2009). And last but not least, Leitz IQ Manual Shredders in compact size and modern design allowing them to be placed in any room in the house or neatly under an office desk.</a:t>
            </a:r>
            <a:endParaRPr lang="en-AU" sz="1200" b="0" kern="1200" noProof="0" dirty="0">
              <a:solidFill>
                <a:schemeClr val="tx1"/>
              </a:solidFill>
              <a:latin typeface="+mn-lt"/>
              <a:ea typeface="+mn-ea"/>
              <a:cs typeface="+mn-cs"/>
            </a:endParaRPr>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10C720-99DD-8A41-97D7-05AFE943DD13}"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655690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noProof="0" dirty="0"/>
              <a:t>The second category – new line-up of the </a:t>
            </a:r>
            <a:r>
              <a:rPr lang="en-AU" b="1" noProof="0" dirty="0"/>
              <a:t>GBC Binding Machines and Laminators </a:t>
            </a:r>
            <a:r>
              <a:rPr lang="en-AU" noProof="0" dirty="0"/>
              <a:t>developed to follow the idea of both function and design. Whatever your customer binds or laminates, GBC has a solution for him – from home office to large office.</a:t>
            </a:r>
          </a:p>
          <a:p>
            <a:endParaRPr lang="de-CH" noProof="0" dirty="0"/>
          </a:p>
        </p:txBody>
      </p:sp>
      <p:sp>
        <p:nvSpPr>
          <p:cNvPr id="4" name="Slide Number Placeholder 3"/>
          <p:cNvSpPr>
            <a:spLocks noGrp="1"/>
          </p:cNvSpPr>
          <p:nvPr>
            <p:ph type="sldNum" sz="quarter" idx="5"/>
          </p:nvPr>
        </p:nvSpPr>
        <p:spPr/>
        <p:txBody>
          <a:bodyPr/>
          <a:lstStyle/>
          <a:p>
            <a:fld id="{F16BF2B9-E6B8-0247-B5E4-82B39DB0287A}" type="slidenum">
              <a:rPr lang="en-GB" smtClean="0"/>
              <a:t>45</a:t>
            </a:fld>
            <a:endParaRPr lang="en-GB"/>
          </a:p>
        </p:txBody>
      </p:sp>
    </p:spTree>
    <p:extLst>
      <p:ext uri="{BB962C8B-B14F-4D97-AF65-F5344CB8AC3E}">
        <p14:creationId xmlns:p14="http://schemas.microsoft.com/office/powerpoint/2010/main" val="16235920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Hope </a:t>
            </a:r>
            <a:r>
              <a:rPr lang="de-CH" dirty="0" err="1"/>
              <a:t>we</a:t>
            </a:r>
            <a:r>
              <a:rPr lang="de-CH" dirty="0"/>
              <a:t> </a:t>
            </a:r>
            <a:r>
              <a:rPr lang="de-CH" dirty="0" err="1"/>
              <a:t>can</a:t>
            </a:r>
            <a:r>
              <a:rPr lang="de-CH" dirty="0"/>
              <a:t> high-</a:t>
            </a:r>
            <a:r>
              <a:rPr lang="de-CH" dirty="0" err="1"/>
              <a:t>five</a:t>
            </a:r>
            <a:r>
              <a:rPr lang="de-CH" dirty="0"/>
              <a:t>!</a:t>
            </a:r>
          </a:p>
        </p:txBody>
      </p:sp>
      <p:sp>
        <p:nvSpPr>
          <p:cNvPr id="4" name="Slide Number Placeholder 3"/>
          <p:cNvSpPr>
            <a:spLocks noGrp="1"/>
          </p:cNvSpPr>
          <p:nvPr>
            <p:ph type="sldNum" sz="quarter" idx="5"/>
          </p:nvPr>
        </p:nvSpPr>
        <p:spPr/>
        <p:txBody>
          <a:bodyPr/>
          <a:lstStyle/>
          <a:p>
            <a:fld id="{F16BF2B9-E6B8-0247-B5E4-82B39DB0287A}" type="slidenum">
              <a:rPr lang="en-GB" smtClean="0"/>
              <a:t>51</a:t>
            </a:fld>
            <a:endParaRPr lang="en-GB"/>
          </a:p>
        </p:txBody>
      </p:sp>
    </p:spTree>
    <p:extLst>
      <p:ext uri="{BB962C8B-B14F-4D97-AF65-F5344CB8AC3E}">
        <p14:creationId xmlns:p14="http://schemas.microsoft.com/office/powerpoint/2010/main" val="546762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531813" y="573088"/>
            <a:ext cx="3781425" cy="2127250"/>
          </a:xfrm>
        </p:spPr>
      </p:sp>
      <p:sp>
        <p:nvSpPr>
          <p:cNvPr id="3" name="Notizenplatzhalter 2"/>
          <p:cNvSpPr>
            <a:spLocks noGrp="1"/>
          </p:cNvSpPr>
          <p:nvPr>
            <p:ph type="body" idx="1"/>
          </p:nvPr>
        </p:nvSpPr>
        <p:spPr/>
        <p:txBody>
          <a:bodyPr/>
          <a:lstStyle/>
          <a:p>
            <a:pPr defTabSz="966338">
              <a:defRPr/>
            </a:pPr>
            <a:r>
              <a:rPr lang="en-GB" dirty="0"/>
              <a:t>Mega-trend = 10 years</a:t>
            </a:r>
          </a:p>
          <a:p>
            <a:endParaRPr lang="de-DE" dirty="0"/>
          </a:p>
        </p:txBody>
      </p:sp>
      <p:sp>
        <p:nvSpPr>
          <p:cNvPr id="4" name="Foliennummernplatzhalter 3"/>
          <p:cNvSpPr>
            <a:spLocks noGrp="1"/>
          </p:cNvSpPr>
          <p:nvPr>
            <p:ph type="sldNum" sz="quarter" idx="5"/>
          </p:nvPr>
        </p:nvSpPr>
        <p:spPr/>
        <p:txBody>
          <a:bodyPr/>
          <a:lstStyle/>
          <a:p>
            <a:fld id="{FA10C720-99DD-8A41-97D7-05AFE943DD13}" type="slidenum">
              <a:rPr lang="en-GB" smtClean="0"/>
              <a:t>4</a:t>
            </a:fld>
            <a:endParaRPr lang="en-GB"/>
          </a:p>
        </p:txBody>
      </p:sp>
    </p:spTree>
    <p:extLst>
      <p:ext uri="{BB962C8B-B14F-4D97-AF65-F5344CB8AC3E}">
        <p14:creationId xmlns:p14="http://schemas.microsoft.com/office/powerpoint/2010/main" val="3271060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E5149-E15E-B1B5-CF93-7E7B9EBCCB00}"/>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5211113C-D843-D208-EAC0-DCF1E1A7E555}"/>
              </a:ext>
            </a:extLst>
          </p:cNvPr>
          <p:cNvSpPr>
            <a:spLocks noGrp="1" noRot="1" noChangeAspect="1"/>
          </p:cNvSpPr>
          <p:nvPr>
            <p:ph type="sldImg"/>
          </p:nvPr>
        </p:nvSpPr>
        <p:spPr>
          <a:xfrm>
            <a:off x="531813" y="573088"/>
            <a:ext cx="3781425" cy="2127250"/>
          </a:xfrm>
        </p:spPr>
      </p:sp>
      <p:sp>
        <p:nvSpPr>
          <p:cNvPr id="3" name="Notizenplatzhalter 2">
            <a:extLst>
              <a:ext uri="{FF2B5EF4-FFF2-40B4-BE49-F238E27FC236}">
                <a16:creationId xmlns:a16="http://schemas.microsoft.com/office/drawing/2014/main" id="{F7425FEB-7FCB-A086-0710-4D05E1F70A0B}"/>
              </a:ext>
            </a:extLst>
          </p:cNvPr>
          <p:cNvSpPr>
            <a:spLocks noGrp="1"/>
          </p:cNvSpPr>
          <p:nvPr>
            <p:ph type="body" idx="1"/>
          </p:nvPr>
        </p:nvSpPr>
        <p:spPr/>
        <p:txBody>
          <a:bodyPr/>
          <a:lstStyle/>
          <a:p>
            <a:pPr defTabSz="966338">
              <a:defRPr/>
            </a:pPr>
            <a:endParaRPr lang="en-US" sz="1300" dirty="0"/>
          </a:p>
        </p:txBody>
      </p:sp>
      <p:sp>
        <p:nvSpPr>
          <p:cNvPr id="4" name="Foliennummernplatzhalter 3">
            <a:extLst>
              <a:ext uri="{FF2B5EF4-FFF2-40B4-BE49-F238E27FC236}">
                <a16:creationId xmlns:a16="http://schemas.microsoft.com/office/drawing/2014/main" id="{E328A4C9-2FF8-1ECE-A72F-E7B00F278BBC}"/>
              </a:ext>
            </a:extLst>
          </p:cNvPr>
          <p:cNvSpPr>
            <a:spLocks noGrp="1"/>
          </p:cNvSpPr>
          <p:nvPr>
            <p:ph type="sldNum" sz="quarter" idx="5"/>
          </p:nvPr>
        </p:nvSpPr>
        <p:spPr/>
        <p:txBody>
          <a:bodyPr/>
          <a:lstStyle/>
          <a:p>
            <a:fld id="{FA10C720-99DD-8A41-97D7-05AFE943DD13}" type="slidenum">
              <a:rPr lang="en-GB" smtClean="0"/>
              <a:t>7</a:t>
            </a:fld>
            <a:endParaRPr lang="en-GB"/>
          </a:p>
        </p:txBody>
      </p:sp>
    </p:spTree>
    <p:extLst>
      <p:ext uri="{BB962C8B-B14F-4D97-AF65-F5344CB8AC3E}">
        <p14:creationId xmlns:p14="http://schemas.microsoft.com/office/powerpoint/2010/main" val="3359386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5"/>
          </p:nvPr>
        </p:nvSpPr>
        <p:spPr/>
        <p:txBody>
          <a:bodyPr/>
          <a:lstStyle/>
          <a:p>
            <a:fld id="{F16BF2B9-E6B8-0247-B5E4-82B39DB0287A}" type="slidenum">
              <a:rPr lang="en-GB" smtClean="0"/>
              <a:t>8</a:t>
            </a:fld>
            <a:endParaRPr lang="en-GB"/>
          </a:p>
        </p:txBody>
      </p:sp>
    </p:spTree>
    <p:extLst>
      <p:ext uri="{BB962C8B-B14F-4D97-AF65-F5344CB8AC3E}">
        <p14:creationId xmlns:p14="http://schemas.microsoft.com/office/powerpoint/2010/main" val="475088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6BF2B9-E6B8-0247-B5E4-82B39DB0287A}" type="slidenum">
              <a:rPr lang="en-GB" smtClean="0"/>
              <a:t>11</a:t>
            </a:fld>
            <a:endParaRPr lang="en-GB"/>
          </a:p>
        </p:txBody>
      </p:sp>
    </p:spTree>
    <p:extLst>
      <p:ext uri="{BB962C8B-B14F-4D97-AF65-F5344CB8AC3E}">
        <p14:creationId xmlns:p14="http://schemas.microsoft.com/office/powerpoint/2010/main" val="65944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20700" y="1252538"/>
            <a:ext cx="4054475" cy="2281237"/>
          </a:xfrm>
        </p:spPr>
      </p:sp>
      <p:sp>
        <p:nvSpPr>
          <p:cNvPr id="3" name="Notes Placeholder 2"/>
          <p:cNvSpPr>
            <a:spLocks noGrp="1"/>
          </p:cNvSpPr>
          <p:nvPr>
            <p:ph type="body" idx="1"/>
          </p:nvPr>
        </p:nvSpPr>
        <p:spPr/>
        <p:txBody>
          <a:bodyPr/>
          <a:lstStyle/>
          <a:p>
            <a:pPr defTabSz="966338">
              <a:defRPr/>
            </a:pPr>
            <a:endParaRPr lang="de-DE" dirty="0">
              <a:solidFill>
                <a:srgbClr val="FF0000"/>
              </a:solidFill>
            </a:endParaRPr>
          </a:p>
          <a:p>
            <a:endParaRPr lang="en-GB" dirty="0"/>
          </a:p>
        </p:txBody>
      </p:sp>
      <p:sp>
        <p:nvSpPr>
          <p:cNvPr id="4" name="Slide Number Placeholder 3"/>
          <p:cNvSpPr>
            <a:spLocks noGrp="1"/>
          </p:cNvSpPr>
          <p:nvPr>
            <p:ph type="sldNum" sz="quarter" idx="5"/>
          </p:nvPr>
        </p:nvSpPr>
        <p:spPr/>
        <p:txBody>
          <a:bodyPr/>
          <a:lstStyle/>
          <a:p>
            <a:fld id="{FA10C720-99DD-8A41-97D7-05AFE943DD13}" type="slidenum">
              <a:rPr lang="en-GB" smtClean="0"/>
              <a:t>12</a:t>
            </a:fld>
            <a:endParaRPr lang="en-GB"/>
          </a:p>
        </p:txBody>
      </p:sp>
    </p:spTree>
    <p:extLst>
      <p:ext uri="{BB962C8B-B14F-4D97-AF65-F5344CB8AC3E}">
        <p14:creationId xmlns:p14="http://schemas.microsoft.com/office/powerpoint/2010/main" val="2254872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dirty="0">
                <a:solidFill>
                  <a:srgbClr val="382765"/>
                </a:solidFill>
              </a:rPr>
              <a:t>Why we can’t afford to sit only - a</a:t>
            </a:r>
            <a:r>
              <a:rPr lang="en-AU" sz="1200" b="0" i="0" u="none" strike="noStrike" baseline="0" noProof="0" dirty="0" err="1">
                <a:solidFill>
                  <a:srgbClr val="FFFFFF"/>
                </a:solidFill>
                <a:latin typeface="DINPro-Medium"/>
              </a:rPr>
              <a:t>ccording</a:t>
            </a:r>
            <a:r>
              <a:rPr lang="en-AU" sz="1200" b="0" i="0" u="none" strike="noStrike" baseline="0" noProof="0" dirty="0">
                <a:solidFill>
                  <a:srgbClr val="FFFFFF"/>
                </a:solidFill>
                <a:latin typeface="DINPro-Medium"/>
              </a:rPr>
              <a:t> to the IGR (The Institute for Health and Ergonomics) that we closely cooperate with when developing the new ergo products and who we get the objective accreditations from, the i</a:t>
            </a:r>
            <a:r>
              <a:rPr lang="en-AU" sz="1200" b="0" i="0" u="none" strike="noStrike" baseline="0" dirty="0">
                <a:solidFill>
                  <a:srgbClr val="FFFFFF"/>
                </a:solidFill>
                <a:latin typeface="DINPro-Medium"/>
              </a:rPr>
              <a:t>deal share of working positions for a healthy working day is </a:t>
            </a:r>
            <a:r>
              <a:rPr lang="en-AU" sz="1200" b="1" i="0" u="none" strike="noStrike" baseline="0" dirty="0">
                <a:solidFill>
                  <a:srgbClr val="FFFFFF"/>
                </a:solidFill>
                <a:latin typeface="DINPro-Medium"/>
              </a:rPr>
              <a:t>60% sitting</a:t>
            </a:r>
            <a:r>
              <a:rPr lang="en-AU" sz="1200" b="0" i="0" u="none" strike="noStrike" baseline="0" dirty="0">
                <a:solidFill>
                  <a:srgbClr val="FFFFFF"/>
                </a:solidFill>
                <a:latin typeface="DINPro-Medium"/>
              </a:rPr>
              <a:t>, </a:t>
            </a:r>
            <a:r>
              <a:rPr lang="en-AU" sz="1200" b="1" i="0" u="none" strike="noStrike" baseline="0" dirty="0">
                <a:solidFill>
                  <a:srgbClr val="FFFFFF"/>
                </a:solidFill>
                <a:latin typeface="DINPro-Medium"/>
              </a:rPr>
              <a:t>30% standing </a:t>
            </a:r>
            <a:r>
              <a:rPr lang="en-AU" sz="1200" b="0" i="0" u="none" strike="noStrike" baseline="0" dirty="0">
                <a:solidFill>
                  <a:srgbClr val="FFFFFF"/>
                </a:solidFill>
                <a:latin typeface="DINPro-Medium"/>
              </a:rPr>
              <a:t>and </a:t>
            </a:r>
            <a:r>
              <a:rPr lang="en-AU" sz="1200" b="1" i="0" u="none" strike="noStrike" baseline="0" dirty="0">
                <a:solidFill>
                  <a:srgbClr val="FFFFFF"/>
                </a:solidFill>
                <a:latin typeface="DINPro-Medium"/>
              </a:rPr>
              <a:t>10% moving</a:t>
            </a:r>
            <a:r>
              <a:rPr lang="en-AU" sz="1200" b="0" i="0" u="none" strike="noStrike" baseline="0" dirty="0">
                <a:solidFill>
                  <a:srgbClr val="FFFFFF"/>
                </a:solidFill>
                <a:latin typeface="DINPro-Medium"/>
              </a:rPr>
              <a:t>. If we take 8 hours which we – in average – work per day, it means roughly 4.5 hour sitting, 2.5 hour standing and 1 hour moving. Now, let's have a look at each category. Which solutions are worth to have when sitting 4.5 hour a day in total?</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noProof="0" dirty="0"/>
          </a:p>
          <a:p>
            <a:pPr algn="l"/>
            <a:endParaRPr lang="de-CH" dirty="0"/>
          </a:p>
        </p:txBody>
      </p:sp>
      <p:sp>
        <p:nvSpPr>
          <p:cNvPr id="4" name="Slide Number Placeholder 3"/>
          <p:cNvSpPr>
            <a:spLocks noGrp="1"/>
          </p:cNvSpPr>
          <p:nvPr>
            <p:ph type="sldNum" sz="quarter" idx="5"/>
          </p:nvPr>
        </p:nvSpPr>
        <p:spPr/>
        <p:txBody>
          <a:bodyPr/>
          <a:lstStyle/>
          <a:p>
            <a:fld id="{F16BF2B9-E6B8-0247-B5E4-82B39DB0287A}" type="slidenum">
              <a:rPr lang="en-GB" smtClean="0"/>
              <a:t>13</a:t>
            </a:fld>
            <a:endParaRPr lang="en-GB"/>
          </a:p>
        </p:txBody>
      </p:sp>
    </p:spTree>
    <p:extLst>
      <p:ext uri="{BB962C8B-B14F-4D97-AF65-F5344CB8AC3E}">
        <p14:creationId xmlns:p14="http://schemas.microsoft.com/office/powerpoint/2010/main" val="36191219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5.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3.xml"/><Relationship Id="rId4" Type="http://schemas.openxmlformats.org/officeDocument/2006/relationships/image" Target="../media/image17.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3.xml"/><Relationship Id="rId4" Type="http://schemas.openxmlformats.org/officeDocument/2006/relationships/image" Target="../media/image19.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tx1"/>
        </a:solidFill>
        <a:effectLst/>
      </p:bgPr>
    </p:bg>
    <p:spTree>
      <p:nvGrpSpPr>
        <p:cNvPr id="1" name=""/>
        <p:cNvGrpSpPr/>
        <p:nvPr/>
      </p:nvGrpSpPr>
      <p:grpSpPr>
        <a:xfrm>
          <a:off x="0" y="0"/>
          <a:ext cx="0" cy="0"/>
          <a:chOff x="0" y="0"/>
          <a:chExt cx="0" cy="0"/>
        </a:xfrm>
      </p:grpSpPr>
      <p:pic>
        <p:nvPicPr>
          <p:cNvPr id="5" name="Picture 4" descr="A blue and white background with text&#10;&#10;Description automatically generated">
            <a:extLst>
              <a:ext uri="{FF2B5EF4-FFF2-40B4-BE49-F238E27FC236}">
                <a16:creationId xmlns:a16="http://schemas.microsoft.com/office/drawing/2014/main" id="{4694FD1D-37FA-173E-EF17-7E4F59777D4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775067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9FF506-694E-E34C-E378-0853F65E89CE}"/>
              </a:ext>
            </a:extLst>
          </p:cNvPr>
          <p:cNvSpPr>
            <a:spLocks noGrp="1"/>
          </p:cNvSpPr>
          <p:nvPr>
            <p:ph type="title"/>
          </p:nvPr>
        </p:nvSpPr>
        <p:spPr/>
        <p:txBody>
          <a:bodyPr/>
          <a:lstStyle/>
          <a:p>
            <a:r>
              <a:rPr lang="en-US"/>
              <a:t>Click to edit Master title style</a:t>
            </a:r>
            <a:endParaRPr lang="de-CH"/>
          </a:p>
        </p:txBody>
      </p:sp>
      <p:sp>
        <p:nvSpPr>
          <p:cNvPr id="3" name="Content Placeholder 2">
            <a:extLst>
              <a:ext uri="{FF2B5EF4-FFF2-40B4-BE49-F238E27FC236}">
                <a16:creationId xmlns:a16="http://schemas.microsoft.com/office/drawing/2014/main" id="{CC9EEAF1-F172-95BD-87C9-66B54AB4CA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Date Placeholder 3">
            <a:extLst>
              <a:ext uri="{FF2B5EF4-FFF2-40B4-BE49-F238E27FC236}">
                <a16:creationId xmlns:a16="http://schemas.microsoft.com/office/drawing/2014/main" id="{9DB7255B-F95D-111F-074D-6BB02FCE3E53}"/>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2E2FDD7E-683B-AD6F-B5E0-E4456ABD703E}"/>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9D598776-EC2A-089F-8680-B0B0296DEE1A}"/>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20839516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EECCF-5930-25A7-B503-7779B8DDCD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CH"/>
          </a:p>
        </p:txBody>
      </p:sp>
      <p:sp>
        <p:nvSpPr>
          <p:cNvPr id="3" name="Text Placeholder 2">
            <a:extLst>
              <a:ext uri="{FF2B5EF4-FFF2-40B4-BE49-F238E27FC236}">
                <a16:creationId xmlns:a16="http://schemas.microsoft.com/office/drawing/2014/main" id="{8223ECA8-B10E-9EAF-7EE0-B51738E97C8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D2348C-9CD8-5127-A257-B9104D67B478}"/>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981C0500-8244-5C3E-0734-77736C9116F3}"/>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A125E4F9-2F66-8334-FAED-70A3BF4BA569}"/>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2488988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39FF1-6516-9758-C2BE-59C32F1728AD}"/>
              </a:ext>
            </a:extLst>
          </p:cNvPr>
          <p:cNvSpPr>
            <a:spLocks noGrp="1"/>
          </p:cNvSpPr>
          <p:nvPr>
            <p:ph type="title"/>
          </p:nvPr>
        </p:nvSpPr>
        <p:spPr/>
        <p:txBody>
          <a:bodyPr/>
          <a:lstStyle/>
          <a:p>
            <a:r>
              <a:rPr lang="en-US"/>
              <a:t>Click to edit Master title style</a:t>
            </a:r>
            <a:endParaRPr lang="de-CH"/>
          </a:p>
        </p:txBody>
      </p:sp>
      <p:sp>
        <p:nvSpPr>
          <p:cNvPr id="3" name="Content Placeholder 2">
            <a:extLst>
              <a:ext uri="{FF2B5EF4-FFF2-40B4-BE49-F238E27FC236}">
                <a16:creationId xmlns:a16="http://schemas.microsoft.com/office/drawing/2014/main" id="{46A1B3A6-E1F3-D478-2496-BF5699F477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Content Placeholder 3">
            <a:extLst>
              <a:ext uri="{FF2B5EF4-FFF2-40B4-BE49-F238E27FC236}">
                <a16:creationId xmlns:a16="http://schemas.microsoft.com/office/drawing/2014/main" id="{6411BB2B-1B20-4823-2C6B-6D6FD630986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Date Placeholder 4">
            <a:extLst>
              <a:ext uri="{FF2B5EF4-FFF2-40B4-BE49-F238E27FC236}">
                <a16:creationId xmlns:a16="http://schemas.microsoft.com/office/drawing/2014/main" id="{640B84A9-A4B6-0D01-104E-2DF5BCB12359}"/>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6" name="Footer Placeholder 5">
            <a:extLst>
              <a:ext uri="{FF2B5EF4-FFF2-40B4-BE49-F238E27FC236}">
                <a16:creationId xmlns:a16="http://schemas.microsoft.com/office/drawing/2014/main" id="{CE6CDF76-AAC7-21AF-0917-7EAF9D03CE00}"/>
              </a:ext>
            </a:extLst>
          </p:cNvPr>
          <p:cNvSpPr>
            <a:spLocks noGrp="1"/>
          </p:cNvSpPr>
          <p:nvPr>
            <p:ph type="ftr" sz="quarter" idx="11"/>
          </p:nvPr>
        </p:nvSpPr>
        <p:spPr/>
        <p:txBody>
          <a:bodyPr/>
          <a:lstStyle/>
          <a:p>
            <a:endParaRPr lang="de-CH"/>
          </a:p>
        </p:txBody>
      </p:sp>
      <p:sp>
        <p:nvSpPr>
          <p:cNvPr id="7" name="Slide Number Placeholder 6">
            <a:extLst>
              <a:ext uri="{FF2B5EF4-FFF2-40B4-BE49-F238E27FC236}">
                <a16:creationId xmlns:a16="http://schemas.microsoft.com/office/drawing/2014/main" id="{2F838F60-2AC9-47A8-68F8-253B7869D68C}"/>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18546091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6B272B-0F98-2313-0023-746856B41795}"/>
              </a:ext>
            </a:extLst>
          </p:cNvPr>
          <p:cNvSpPr>
            <a:spLocks noGrp="1"/>
          </p:cNvSpPr>
          <p:nvPr>
            <p:ph type="title"/>
          </p:nvPr>
        </p:nvSpPr>
        <p:spPr>
          <a:xfrm>
            <a:off x="839788" y="365125"/>
            <a:ext cx="10515600" cy="1325563"/>
          </a:xfrm>
        </p:spPr>
        <p:txBody>
          <a:bodyPr/>
          <a:lstStyle/>
          <a:p>
            <a:r>
              <a:rPr lang="en-US"/>
              <a:t>Click to edit Master title style</a:t>
            </a:r>
            <a:endParaRPr lang="de-CH"/>
          </a:p>
        </p:txBody>
      </p:sp>
      <p:sp>
        <p:nvSpPr>
          <p:cNvPr id="3" name="Text Placeholder 2">
            <a:extLst>
              <a:ext uri="{FF2B5EF4-FFF2-40B4-BE49-F238E27FC236}">
                <a16:creationId xmlns:a16="http://schemas.microsoft.com/office/drawing/2014/main" id="{F6BB8815-9325-974B-7F8B-1195BBC324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AFD3D5-F22D-5D04-2AD8-BCBD0348F1C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5" name="Text Placeholder 4">
            <a:extLst>
              <a:ext uri="{FF2B5EF4-FFF2-40B4-BE49-F238E27FC236}">
                <a16:creationId xmlns:a16="http://schemas.microsoft.com/office/drawing/2014/main" id="{3A88E445-B2AA-2A69-C7B5-BC4372656B7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BE8D3BE-71E3-146B-38AC-60750C1353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7" name="Date Placeholder 6">
            <a:extLst>
              <a:ext uri="{FF2B5EF4-FFF2-40B4-BE49-F238E27FC236}">
                <a16:creationId xmlns:a16="http://schemas.microsoft.com/office/drawing/2014/main" id="{F382CA44-253E-0D97-A9F8-E4D6D3E33BA8}"/>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8" name="Footer Placeholder 7">
            <a:extLst>
              <a:ext uri="{FF2B5EF4-FFF2-40B4-BE49-F238E27FC236}">
                <a16:creationId xmlns:a16="http://schemas.microsoft.com/office/drawing/2014/main" id="{E9145396-7DF7-B651-551A-113F54071E4D}"/>
              </a:ext>
            </a:extLst>
          </p:cNvPr>
          <p:cNvSpPr>
            <a:spLocks noGrp="1"/>
          </p:cNvSpPr>
          <p:nvPr>
            <p:ph type="ftr" sz="quarter" idx="11"/>
          </p:nvPr>
        </p:nvSpPr>
        <p:spPr/>
        <p:txBody>
          <a:bodyPr/>
          <a:lstStyle/>
          <a:p>
            <a:endParaRPr lang="de-CH"/>
          </a:p>
        </p:txBody>
      </p:sp>
      <p:sp>
        <p:nvSpPr>
          <p:cNvPr id="9" name="Slide Number Placeholder 8">
            <a:extLst>
              <a:ext uri="{FF2B5EF4-FFF2-40B4-BE49-F238E27FC236}">
                <a16:creationId xmlns:a16="http://schemas.microsoft.com/office/drawing/2014/main" id="{05E82F4C-4590-2E10-2C1A-1118BACF1297}"/>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29536564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C7D69-E642-2D20-2C00-5731B9D48F00}"/>
              </a:ext>
            </a:extLst>
          </p:cNvPr>
          <p:cNvSpPr>
            <a:spLocks noGrp="1"/>
          </p:cNvSpPr>
          <p:nvPr>
            <p:ph type="title"/>
          </p:nvPr>
        </p:nvSpPr>
        <p:spPr/>
        <p:txBody>
          <a:bodyPr/>
          <a:lstStyle/>
          <a:p>
            <a:r>
              <a:rPr lang="en-US"/>
              <a:t>Click to edit Master title style</a:t>
            </a:r>
            <a:endParaRPr lang="de-CH"/>
          </a:p>
        </p:txBody>
      </p:sp>
      <p:sp>
        <p:nvSpPr>
          <p:cNvPr id="3" name="Date Placeholder 2">
            <a:extLst>
              <a:ext uri="{FF2B5EF4-FFF2-40B4-BE49-F238E27FC236}">
                <a16:creationId xmlns:a16="http://schemas.microsoft.com/office/drawing/2014/main" id="{DCAA5E65-A1A5-9DDA-057E-06EF8CE9DF59}"/>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4" name="Footer Placeholder 3">
            <a:extLst>
              <a:ext uri="{FF2B5EF4-FFF2-40B4-BE49-F238E27FC236}">
                <a16:creationId xmlns:a16="http://schemas.microsoft.com/office/drawing/2014/main" id="{7B67B0F7-DC8C-DA17-F9A7-8543F5CD2431}"/>
              </a:ext>
            </a:extLst>
          </p:cNvPr>
          <p:cNvSpPr>
            <a:spLocks noGrp="1"/>
          </p:cNvSpPr>
          <p:nvPr>
            <p:ph type="ftr" sz="quarter" idx="11"/>
          </p:nvPr>
        </p:nvSpPr>
        <p:spPr/>
        <p:txBody>
          <a:bodyPr/>
          <a:lstStyle/>
          <a:p>
            <a:endParaRPr lang="de-CH"/>
          </a:p>
        </p:txBody>
      </p:sp>
      <p:sp>
        <p:nvSpPr>
          <p:cNvPr id="5" name="Slide Number Placeholder 4">
            <a:extLst>
              <a:ext uri="{FF2B5EF4-FFF2-40B4-BE49-F238E27FC236}">
                <a16:creationId xmlns:a16="http://schemas.microsoft.com/office/drawing/2014/main" id="{314F3DBA-8F3F-A031-41A7-EDE720443528}"/>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14680110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BE1DDA-40EF-BFFC-EFB7-AF20845B82E7}"/>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3" name="Footer Placeholder 2">
            <a:extLst>
              <a:ext uri="{FF2B5EF4-FFF2-40B4-BE49-F238E27FC236}">
                <a16:creationId xmlns:a16="http://schemas.microsoft.com/office/drawing/2014/main" id="{AF75D207-5778-B264-8158-544A77ADFB80}"/>
              </a:ext>
            </a:extLst>
          </p:cNvPr>
          <p:cNvSpPr>
            <a:spLocks noGrp="1"/>
          </p:cNvSpPr>
          <p:nvPr>
            <p:ph type="ftr" sz="quarter" idx="11"/>
          </p:nvPr>
        </p:nvSpPr>
        <p:spPr/>
        <p:txBody>
          <a:bodyPr/>
          <a:lstStyle/>
          <a:p>
            <a:endParaRPr lang="de-CH"/>
          </a:p>
        </p:txBody>
      </p:sp>
      <p:sp>
        <p:nvSpPr>
          <p:cNvPr id="4" name="Slide Number Placeholder 3">
            <a:extLst>
              <a:ext uri="{FF2B5EF4-FFF2-40B4-BE49-F238E27FC236}">
                <a16:creationId xmlns:a16="http://schemas.microsoft.com/office/drawing/2014/main" id="{5C1128B8-6766-C5F0-30D9-50A1A9EAF850}"/>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27773515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79038-D012-5FD0-4268-55CF12156E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CH"/>
          </a:p>
        </p:txBody>
      </p:sp>
      <p:sp>
        <p:nvSpPr>
          <p:cNvPr id="3" name="Content Placeholder 2">
            <a:extLst>
              <a:ext uri="{FF2B5EF4-FFF2-40B4-BE49-F238E27FC236}">
                <a16:creationId xmlns:a16="http://schemas.microsoft.com/office/drawing/2014/main" id="{BC43FA85-4F01-AC7A-B8E7-4A007D1009B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Text Placeholder 3">
            <a:extLst>
              <a:ext uri="{FF2B5EF4-FFF2-40B4-BE49-F238E27FC236}">
                <a16:creationId xmlns:a16="http://schemas.microsoft.com/office/drawing/2014/main" id="{67F05AE8-4521-4B02-BA3B-886CAD9A773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B56D74-AC26-551D-73E0-99F7FAF73BE7}"/>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6" name="Footer Placeholder 5">
            <a:extLst>
              <a:ext uri="{FF2B5EF4-FFF2-40B4-BE49-F238E27FC236}">
                <a16:creationId xmlns:a16="http://schemas.microsoft.com/office/drawing/2014/main" id="{1C2C2A8B-3F44-4AEC-5BB6-E332ED829CDF}"/>
              </a:ext>
            </a:extLst>
          </p:cNvPr>
          <p:cNvSpPr>
            <a:spLocks noGrp="1"/>
          </p:cNvSpPr>
          <p:nvPr>
            <p:ph type="ftr" sz="quarter" idx="11"/>
          </p:nvPr>
        </p:nvSpPr>
        <p:spPr/>
        <p:txBody>
          <a:bodyPr/>
          <a:lstStyle/>
          <a:p>
            <a:endParaRPr lang="de-CH"/>
          </a:p>
        </p:txBody>
      </p:sp>
      <p:sp>
        <p:nvSpPr>
          <p:cNvPr id="7" name="Slide Number Placeholder 6">
            <a:extLst>
              <a:ext uri="{FF2B5EF4-FFF2-40B4-BE49-F238E27FC236}">
                <a16:creationId xmlns:a16="http://schemas.microsoft.com/office/drawing/2014/main" id="{AB4D11B0-78A3-123A-3D46-4A4E846DD97A}"/>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29135973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8A7E4-7F4A-9E58-E465-F58A2004875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CH"/>
          </a:p>
        </p:txBody>
      </p:sp>
      <p:sp>
        <p:nvSpPr>
          <p:cNvPr id="3" name="Picture Placeholder 2">
            <a:extLst>
              <a:ext uri="{FF2B5EF4-FFF2-40B4-BE49-F238E27FC236}">
                <a16:creationId xmlns:a16="http://schemas.microsoft.com/office/drawing/2014/main" id="{18C7F89F-059B-F96D-5062-655F808EF06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CH"/>
          </a:p>
        </p:txBody>
      </p:sp>
      <p:sp>
        <p:nvSpPr>
          <p:cNvPr id="4" name="Text Placeholder 3">
            <a:extLst>
              <a:ext uri="{FF2B5EF4-FFF2-40B4-BE49-F238E27FC236}">
                <a16:creationId xmlns:a16="http://schemas.microsoft.com/office/drawing/2014/main" id="{0945CEA2-6340-96A2-20BB-96578655A3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979ED78-9665-90E0-4E98-AAEF6E57B6A8}"/>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6" name="Footer Placeholder 5">
            <a:extLst>
              <a:ext uri="{FF2B5EF4-FFF2-40B4-BE49-F238E27FC236}">
                <a16:creationId xmlns:a16="http://schemas.microsoft.com/office/drawing/2014/main" id="{BF949F6E-4211-D895-C01D-0E505872CD58}"/>
              </a:ext>
            </a:extLst>
          </p:cNvPr>
          <p:cNvSpPr>
            <a:spLocks noGrp="1"/>
          </p:cNvSpPr>
          <p:nvPr>
            <p:ph type="ftr" sz="quarter" idx="11"/>
          </p:nvPr>
        </p:nvSpPr>
        <p:spPr/>
        <p:txBody>
          <a:bodyPr/>
          <a:lstStyle/>
          <a:p>
            <a:endParaRPr lang="de-CH"/>
          </a:p>
        </p:txBody>
      </p:sp>
      <p:sp>
        <p:nvSpPr>
          <p:cNvPr id="7" name="Slide Number Placeholder 6">
            <a:extLst>
              <a:ext uri="{FF2B5EF4-FFF2-40B4-BE49-F238E27FC236}">
                <a16:creationId xmlns:a16="http://schemas.microsoft.com/office/drawing/2014/main" id="{E2D5241F-4CF6-2FAD-E40A-871E76FBD1A1}"/>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34643498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DA1DD-D887-C943-41E1-7F40D45E30B7}"/>
              </a:ext>
            </a:extLst>
          </p:cNvPr>
          <p:cNvSpPr>
            <a:spLocks noGrp="1"/>
          </p:cNvSpPr>
          <p:nvPr>
            <p:ph type="title"/>
          </p:nvPr>
        </p:nvSpPr>
        <p:spPr/>
        <p:txBody>
          <a:bodyPr/>
          <a:lstStyle/>
          <a:p>
            <a:r>
              <a:rPr lang="en-US"/>
              <a:t>Click to edit Master title style</a:t>
            </a:r>
            <a:endParaRPr lang="de-CH"/>
          </a:p>
        </p:txBody>
      </p:sp>
      <p:sp>
        <p:nvSpPr>
          <p:cNvPr id="3" name="Vertical Text Placeholder 2">
            <a:extLst>
              <a:ext uri="{FF2B5EF4-FFF2-40B4-BE49-F238E27FC236}">
                <a16:creationId xmlns:a16="http://schemas.microsoft.com/office/drawing/2014/main" id="{AE70BBBE-B823-93DF-0F99-027AAFBFE9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Date Placeholder 3">
            <a:extLst>
              <a:ext uri="{FF2B5EF4-FFF2-40B4-BE49-F238E27FC236}">
                <a16:creationId xmlns:a16="http://schemas.microsoft.com/office/drawing/2014/main" id="{2F22B003-2244-29AC-D1C7-913C96712C91}"/>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8541CF62-21A4-89A9-E96C-988E36578BC8}"/>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EBDFE566-A2EC-9849-842C-38FE4694E798}"/>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9238368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8C718AE-0EAF-6C22-4878-BEE21850F3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CH"/>
          </a:p>
        </p:txBody>
      </p:sp>
      <p:sp>
        <p:nvSpPr>
          <p:cNvPr id="3" name="Vertical Text Placeholder 2">
            <a:extLst>
              <a:ext uri="{FF2B5EF4-FFF2-40B4-BE49-F238E27FC236}">
                <a16:creationId xmlns:a16="http://schemas.microsoft.com/office/drawing/2014/main" id="{A47D1803-57FD-915C-A210-519786F6C35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Date Placeholder 3">
            <a:extLst>
              <a:ext uri="{FF2B5EF4-FFF2-40B4-BE49-F238E27FC236}">
                <a16:creationId xmlns:a16="http://schemas.microsoft.com/office/drawing/2014/main" id="{2ECA42E3-5401-FA87-0CC1-703C32B69962}"/>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B5CDC311-8A31-8F84-D99D-4A69AE40F30A}"/>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44DEB4E5-9216-190C-300D-822DB8C918EC}"/>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408211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_slide_Italic_largeLogo">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9894091-D487-4085-A17D-80D7D88C08D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 y="0"/>
            <a:ext cx="12191994" cy="6857997"/>
          </a:xfrm>
          <a:prstGeom prst="rect">
            <a:avLst/>
          </a:prstGeom>
        </p:spPr>
      </p:pic>
      <p:sp>
        <p:nvSpPr>
          <p:cNvPr id="2" name="Title 1">
            <a:extLst>
              <a:ext uri="{FF2B5EF4-FFF2-40B4-BE49-F238E27FC236}">
                <a16:creationId xmlns:a16="http://schemas.microsoft.com/office/drawing/2014/main" id="{19D28E0C-0826-5CF7-7421-223D176022D1}"/>
              </a:ext>
            </a:extLst>
          </p:cNvPr>
          <p:cNvSpPr>
            <a:spLocks noGrp="1"/>
          </p:cNvSpPr>
          <p:nvPr>
            <p:ph type="ctrTitle"/>
          </p:nvPr>
        </p:nvSpPr>
        <p:spPr>
          <a:xfrm>
            <a:off x="1496008" y="2483317"/>
            <a:ext cx="9805639" cy="724394"/>
          </a:xfrm>
        </p:spPr>
        <p:txBody>
          <a:bodyPr anchor="b">
            <a:normAutofit/>
          </a:bodyPr>
          <a:lstStyle>
            <a:lvl1pPr algn="l">
              <a:defRPr sz="3800" b="0" i="1" baseline="0">
                <a:solidFill>
                  <a:schemeClr val="bg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B45DD30D-D873-F90A-A43C-FE3631D88EA5}"/>
              </a:ext>
            </a:extLst>
          </p:cNvPr>
          <p:cNvSpPr>
            <a:spLocks noGrp="1"/>
          </p:cNvSpPr>
          <p:nvPr>
            <p:ph type="subTitle" idx="1"/>
          </p:nvPr>
        </p:nvSpPr>
        <p:spPr>
          <a:xfrm>
            <a:off x="1496008" y="3207711"/>
            <a:ext cx="9805639" cy="546141"/>
          </a:xfrm>
        </p:spPr>
        <p:txBody>
          <a:bodyPr>
            <a:normAutofit/>
          </a:bodyPr>
          <a:lstStyle>
            <a:lvl1pPr marL="0" indent="0" algn="l">
              <a:buNone/>
              <a:defRPr sz="220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91986538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tx1"/>
        </a:solidFill>
        <a:effectLst/>
      </p:bgPr>
    </p:bg>
    <p:spTree>
      <p:nvGrpSpPr>
        <p:cNvPr id="1" name=""/>
        <p:cNvGrpSpPr/>
        <p:nvPr/>
      </p:nvGrpSpPr>
      <p:grpSpPr>
        <a:xfrm>
          <a:off x="0" y="0"/>
          <a:ext cx="0" cy="0"/>
          <a:chOff x="0" y="0"/>
          <a:chExt cx="0" cy="0"/>
        </a:xfrm>
      </p:grpSpPr>
      <p:pic>
        <p:nvPicPr>
          <p:cNvPr id="20" name="Picture 19" descr="A colorful dotted wave on a black background&#10;&#10;Description automatically generated">
            <a:extLst>
              <a:ext uri="{FF2B5EF4-FFF2-40B4-BE49-F238E27FC236}">
                <a16:creationId xmlns:a16="http://schemas.microsoft.com/office/drawing/2014/main" id="{D12A81AE-BC02-2125-A7FA-0CA0F237A58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17" name="Picture 16">
            <a:extLst>
              <a:ext uri="{FF2B5EF4-FFF2-40B4-BE49-F238E27FC236}">
                <a16:creationId xmlns:a16="http://schemas.microsoft.com/office/drawing/2014/main" id="{21E084D9-38B0-FE46-CAAD-378B2AFE23E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395201" cy="6858000"/>
          </a:xfrm>
          <a:prstGeom prst="rect">
            <a:avLst/>
          </a:prstGeom>
        </p:spPr>
      </p:pic>
      <p:pic>
        <p:nvPicPr>
          <p:cNvPr id="18" name="Picture 17">
            <a:extLst>
              <a:ext uri="{FF2B5EF4-FFF2-40B4-BE49-F238E27FC236}">
                <a16:creationId xmlns:a16="http://schemas.microsoft.com/office/drawing/2014/main" id="{16FD81B6-FD6C-4AC3-329B-3AE93CDE6C4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22089" y="5118511"/>
            <a:ext cx="553020" cy="747834"/>
          </a:xfrm>
          <a:prstGeom prst="rect">
            <a:avLst/>
          </a:prstGeom>
        </p:spPr>
      </p:pic>
    </p:spTree>
    <p:extLst>
      <p:ext uri="{BB962C8B-B14F-4D97-AF65-F5344CB8AC3E}">
        <p14:creationId xmlns:p14="http://schemas.microsoft.com/office/powerpoint/2010/main" val="41273815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 Reversed">
    <p:bg>
      <p:bgPr>
        <a:solidFill>
          <a:schemeClr val="bg1"/>
        </a:solidFill>
        <a:effectLst/>
      </p:bgPr>
    </p:bg>
    <p:spTree>
      <p:nvGrpSpPr>
        <p:cNvPr id="1" name=""/>
        <p:cNvGrpSpPr/>
        <p:nvPr/>
      </p:nvGrpSpPr>
      <p:grpSpPr>
        <a:xfrm>
          <a:off x="0" y="0"/>
          <a:ext cx="0" cy="0"/>
          <a:chOff x="0" y="0"/>
          <a:chExt cx="0" cy="0"/>
        </a:xfrm>
      </p:grpSpPr>
      <p:pic>
        <p:nvPicPr>
          <p:cNvPr id="6" name="Picture 5" descr="A colorful dotted wave on a black background&#10;&#10;Description automatically generated">
            <a:extLst>
              <a:ext uri="{FF2B5EF4-FFF2-40B4-BE49-F238E27FC236}">
                <a16:creationId xmlns:a16="http://schemas.microsoft.com/office/drawing/2014/main" id="{945E754A-DFDC-AF69-00E1-7FFA2A75EC0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2000" cy="6858000"/>
          </a:xfrm>
          <a:prstGeom prst="rect">
            <a:avLst/>
          </a:prstGeom>
        </p:spPr>
      </p:pic>
      <p:pic>
        <p:nvPicPr>
          <p:cNvPr id="10" name="Picture 9">
            <a:extLst>
              <a:ext uri="{FF2B5EF4-FFF2-40B4-BE49-F238E27FC236}">
                <a16:creationId xmlns:a16="http://schemas.microsoft.com/office/drawing/2014/main" id="{FE9982E7-CCEE-9754-5EC5-ABEB9CA13D4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389708" cy="6854961"/>
          </a:xfrm>
          <a:prstGeom prst="rect">
            <a:avLst/>
          </a:prstGeom>
        </p:spPr>
      </p:pic>
      <p:pic>
        <p:nvPicPr>
          <p:cNvPr id="8" name="Picture 7">
            <a:extLst>
              <a:ext uri="{FF2B5EF4-FFF2-40B4-BE49-F238E27FC236}">
                <a16:creationId xmlns:a16="http://schemas.microsoft.com/office/drawing/2014/main" id="{D0FF8EFC-5239-D209-DC18-0A150F5D524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22089" y="5118511"/>
            <a:ext cx="553020" cy="747834"/>
          </a:xfrm>
          <a:prstGeom prst="rect">
            <a:avLst/>
          </a:prstGeom>
        </p:spPr>
      </p:pic>
    </p:spTree>
    <p:extLst>
      <p:ext uri="{BB962C8B-B14F-4D97-AF65-F5344CB8AC3E}">
        <p14:creationId xmlns:p14="http://schemas.microsoft.com/office/powerpoint/2010/main" val="34665812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Divider_slide_Theme">
    <p:bg>
      <p:bgPr>
        <a:solidFill>
          <a:schemeClr val="tx1"/>
        </a:solidFill>
        <a:effectLst/>
      </p:bgPr>
    </p:bg>
    <p:spTree>
      <p:nvGrpSpPr>
        <p:cNvPr id="1" name=""/>
        <p:cNvGrpSpPr/>
        <p:nvPr/>
      </p:nvGrpSpPr>
      <p:grpSpPr>
        <a:xfrm>
          <a:off x="0" y="0"/>
          <a:ext cx="0" cy="0"/>
          <a:chOff x="0" y="0"/>
          <a:chExt cx="0" cy="0"/>
        </a:xfrm>
      </p:grpSpPr>
      <p:pic>
        <p:nvPicPr>
          <p:cNvPr id="10" name="Picture 9" descr="A blue and purple curved line&#10;&#10;Description automatically generated">
            <a:extLst>
              <a:ext uri="{FF2B5EF4-FFF2-40B4-BE49-F238E27FC236}">
                <a16:creationId xmlns:a16="http://schemas.microsoft.com/office/drawing/2014/main" id="{A9894091-D487-4085-A17D-80D7D88C08D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1998" cy="6857999"/>
          </a:xfrm>
          <a:prstGeom prst="rect">
            <a:avLst/>
          </a:prstGeom>
        </p:spPr>
      </p:pic>
      <p:pic>
        <p:nvPicPr>
          <p:cNvPr id="7" name="Picture 6" descr="A black screen with a black background&#10;&#10;Description automatically generated">
            <a:extLst>
              <a:ext uri="{FF2B5EF4-FFF2-40B4-BE49-F238E27FC236}">
                <a16:creationId xmlns:a16="http://schemas.microsoft.com/office/drawing/2014/main" id="{524A5410-47DF-0E81-6EA6-FBFEAC4E322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bg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39889740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vider_slide_theme_reversed">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2F7E6BB-6F40-3662-F358-AC9259039C23}"/>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5" name="Picture 4" descr="A blue and white curved line&#10;&#10;Description automatically generated">
            <a:extLst>
              <a:ext uri="{FF2B5EF4-FFF2-40B4-BE49-F238E27FC236}">
                <a16:creationId xmlns:a16="http://schemas.microsoft.com/office/drawing/2014/main" id="{95141066-1889-FFE0-9734-6C8978A8E52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4" name="Picture 3" descr="A black screen with a black background&#10;&#10;Description automatically generated">
            <a:extLst>
              <a:ext uri="{FF2B5EF4-FFF2-40B4-BE49-F238E27FC236}">
                <a16:creationId xmlns:a16="http://schemas.microsoft.com/office/drawing/2014/main" id="{823BC427-FE6B-737F-32C0-837A443C980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38361906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vider_slide_allBrand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C1C26B-7061-AD0F-CE10-0F8574560DA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1"/>
          </a:xfrm>
          <a:prstGeom prst="rect">
            <a:avLst/>
          </a:prstGeom>
        </p:spPr>
      </p:pic>
      <p:pic>
        <p:nvPicPr>
          <p:cNvPr id="8" name="Picture 7" descr="A colorful curved line on a black background&#10;&#10;Description automatically generated">
            <a:extLst>
              <a:ext uri="{FF2B5EF4-FFF2-40B4-BE49-F238E27FC236}">
                <a16:creationId xmlns:a16="http://schemas.microsoft.com/office/drawing/2014/main" id="{ACEDA027-BE93-D09B-7EBE-4FA66F260A2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6B711BE2-FC56-E562-802A-E18899AAC75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1"/>
            <a:ext cx="12191999" cy="6857999"/>
          </a:xfrm>
          <a:prstGeom prst="rect">
            <a:avLst/>
          </a:prstGeom>
        </p:spPr>
      </p:pic>
    </p:spTree>
    <p:extLst>
      <p:ext uri="{BB962C8B-B14F-4D97-AF65-F5344CB8AC3E}">
        <p14:creationId xmlns:p14="http://schemas.microsoft.com/office/powerpoint/2010/main" val="41335837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vider_slide_ACCO/Rexel">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EC75AE6-BDEF-27D0-9189-70D90DCC52B8}"/>
              </a:ext>
            </a:extLst>
          </p:cNvPr>
          <p:cNvPicPr>
            <a:picLocks noChangeAspect="1"/>
          </p:cNvPicPr>
          <p:nvPr userDrawn="1"/>
        </p:nvPicPr>
        <p:blipFill>
          <a:blip r:embed="rId2" cstate="email">
            <a:alphaModFix amt="50000"/>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Picture 6" descr="A pink and white curved line&#10;&#10;Description automatically generated">
            <a:extLst>
              <a:ext uri="{FF2B5EF4-FFF2-40B4-BE49-F238E27FC236}">
                <a16:creationId xmlns:a16="http://schemas.microsoft.com/office/drawing/2014/main" id="{911C61F8-8658-DFE9-3387-8785118905A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AA0EBB20-47BE-28A9-52CB-6AF4E75551A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163413639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reserve="1">
  <p:cSld name="Divider_slide_Leitz">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197A8D-F39E-640D-2A27-A940EA76A41D}"/>
              </a:ext>
            </a:extLst>
          </p:cNvPr>
          <p:cNvPicPr>
            <a:picLocks noChangeAspect="1"/>
          </p:cNvPicPr>
          <p:nvPr userDrawn="1"/>
        </p:nvPicPr>
        <p:blipFill>
          <a:blip r:embed="rId2" cstate="email">
            <a:alphaModFix/>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descr="A green and white curved line&#10;&#10;Description automatically generated">
            <a:extLst>
              <a:ext uri="{FF2B5EF4-FFF2-40B4-BE49-F238E27FC236}">
                <a16:creationId xmlns:a16="http://schemas.microsoft.com/office/drawing/2014/main" id="{4553B1B9-B45E-A112-5A80-DD42F7C9298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F86E4E56-0FAA-48B2-3386-0ABEDDA962F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173547907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vider_slide_Nobo">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1B3C5D4-0741-A262-5D4C-117BACB7D9A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7" name="Picture 6" descr="A white and orange curved line&#10;&#10;Description automatically generated">
            <a:extLst>
              <a:ext uri="{FF2B5EF4-FFF2-40B4-BE49-F238E27FC236}">
                <a16:creationId xmlns:a16="http://schemas.microsoft.com/office/drawing/2014/main" id="{65C0468F-0F95-F6E2-57CB-762ED2E756E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61879019-83B3-BD67-4FB8-E004487A6890}"/>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 y="1"/>
            <a:ext cx="12191999" cy="6857999"/>
          </a:xfrm>
          <a:prstGeom prst="rect">
            <a:avLst/>
          </a:prstGeom>
        </p:spPr>
      </p:pic>
    </p:spTree>
    <p:extLst>
      <p:ext uri="{BB962C8B-B14F-4D97-AF65-F5344CB8AC3E}">
        <p14:creationId xmlns:p14="http://schemas.microsoft.com/office/powerpoint/2010/main" val="30547903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vider_slide_Rapi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A0B6898-E5E5-E3D4-6F06-FAFA9279235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8" name="Picture 7" descr="A blue and white curved line&#10;&#10;Description automatically generated">
            <a:extLst>
              <a:ext uri="{FF2B5EF4-FFF2-40B4-BE49-F238E27FC236}">
                <a16:creationId xmlns:a16="http://schemas.microsoft.com/office/drawing/2014/main" id="{A3D33CAB-50CC-2E22-3BBF-77BC3D8BD452}"/>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5A519437-E815-F2F6-7B8B-EB31599016A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24681198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Divider_slide_Kensington">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B2E5C6-1C2A-C466-5578-DBE4A50DB8C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3639"/>
            <a:ext cx="12192000" cy="6858000"/>
          </a:xfrm>
          <a:prstGeom prst="rect">
            <a:avLst/>
          </a:prstGeom>
        </p:spPr>
      </p:pic>
      <p:pic>
        <p:nvPicPr>
          <p:cNvPr id="7" name="Picture 6" descr="A blue and white curved line&#10;&#10;Description automatically generated">
            <a:extLst>
              <a:ext uri="{FF2B5EF4-FFF2-40B4-BE49-F238E27FC236}">
                <a16:creationId xmlns:a16="http://schemas.microsoft.com/office/drawing/2014/main" id="{2EBDB96D-9DCE-DCC1-FB8D-624003ABBA7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3639"/>
            <a:ext cx="12192000" cy="6858000"/>
          </a:xfrm>
          <a:prstGeom prst="rect">
            <a:avLst/>
          </a:prstGeom>
        </p:spPr>
      </p:pic>
      <p:sp>
        <p:nvSpPr>
          <p:cNvPr id="2" name="Title 1">
            <a:extLst>
              <a:ext uri="{FF2B5EF4-FFF2-40B4-BE49-F238E27FC236}">
                <a16:creationId xmlns:a16="http://schemas.microsoft.com/office/drawing/2014/main" id="{5E46700D-1DEC-F2A9-A055-9FEAD145E516}"/>
              </a:ext>
            </a:extLst>
          </p:cNvPr>
          <p:cNvSpPr>
            <a:spLocks noGrp="1"/>
          </p:cNvSpPr>
          <p:nvPr>
            <p:ph type="ctrTitle"/>
          </p:nvPr>
        </p:nvSpPr>
        <p:spPr>
          <a:xfrm>
            <a:off x="1524000" y="988549"/>
            <a:ext cx="9805639" cy="2387600"/>
          </a:xfrm>
        </p:spPr>
        <p:txBody>
          <a:bodyPr anchor="b">
            <a:normAutofit/>
          </a:bodyPr>
          <a:lstStyle>
            <a:lvl1pPr algn="r">
              <a:defRPr sz="4400" b="1" i="1" baseline="0">
                <a:solidFill>
                  <a:schemeClr val="tx1"/>
                </a:solidFill>
                <a:latin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3CB947B3-4767-85C9-4E10-3C1E17F4BD6D}"/>
              </a:ext>
            </a:extLst>
          </p:cNvPr>
          <p:cNvSpPr>
            <a:spLocks noGrp="1"/>
          </p:cNvSpPr>
          <p:nvPr>
            <p:ph type="subTitle" idx="1"/>
          </p:nvPr>
        </p:nvSpPr>
        <p:spPr>
          <a:xfrm>
            <a:off x="1523999" y="3429000"/>
            <a:ext cx="9805639" cy="1828800"/>
          </a:xfrm>
        </p:spPr>
        <p:txBody>
          <a:bodyPr/>
          <a:lstStyle>
            <a:lvl1pPr marL="0" indent="0" algn="r">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pic>
        <p:nvPicPr>
          <p:cNvPr id="9" name="Picture 8" descr="A black screen with a black background&#10;&#10;Description automatically generated">
            <a:extLst>
              <a:ext uri="{FF2B5EF4-FFF2-40B4-BE49-F238E27FC236}">
                <a16:creationId xmlns:a16="http://schemas.microsoft.com/office/drawing/2014/main" id="{D053FA91-2433-E21A-D5C2-32F48F10E3AD}"/>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28074664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op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E41D0-B5B7-BA02-9ECC-46F3B3729706}"/>
              </a:ext>
            </a:extLst>
          </p:cNvPr>
          <p:cNvSpPr>
            <a:spLocks noGrp="1"/>
          </p:cNvSpPr>
          <p:nvPr>
            <p:ph type="title"/>
          </p:nvPr>
        </p:nvSpPr>
        <p:spPr/>
        <p:txBody>
          <a:bodyPr>
            <a:normAutofit/>
          </a:bodyPr>
          <a:lstStyle>
            <a:lvl1pPr>
              <a:defRPr sz="3200" b="0" i="1" baseline="0">
                <a:solidFill>
                  <a:srgbClr val="382765"/>
                </a:solidFill>
              </a:defRPr>
            </a:lvl1pPr>
          </a:lstStyle>
          <a:p>
            <a:r>
              <a:rPr lang="en-GB" dirty="0"/>
              <a:t>Click to edit Master title style</a:t>
            </a:r>
          </a:p>
        </p:txBody>
      </p:sp>
      <p:sp>
        <p:nvSpPr>
          <p:cNvPr id="3" name="Content Placeholder 2">
            <a:extLst>
              <a:ext uri="{FF2B5EF4-FFF2-40B4-BE49-F238E27FC236}">
                <a16:creationId xmlns:a16="http://schemas.microsoft.com/office/drawing/2014/main" id="{4B2036C0-E9E8-B9FC-189D-163121F6ECD1}"/>
              </a:ext>
            </a:extLst>
          </p:cNvPr>
          <p:cNvSpPr>
            <a:spLocks noGrp="1"/>
          </p:cNvSpPr>
          <p:nvPr>
            <p:ph idx="1"/>
          </p:nvPr>
        </p:nvSpPr>
        <p:spPr>
          <a:xfrm>
            <a:off x="838200" y="1825625"/>
            <a:ext cx="10515600" cy="3843655"/>
          </a:xfrm>
        </p:spPr>
        <p:txBody>
          <a:bodyPr/>
          <a:lstStyle>
            <a:lvl1pPr marL="360000" indent="-360000">
              <a:buFontTx/>
              <a:buBlip>
                <a:blip r:embed="rId2">
                  <a:extLst>
                    <a:ext uri="{96DAC541-7B7A-43D3-8B79-37D633B846F1}">
                      <asvg:svgBlip xmlns:asvg="http://schemas.microsoft.com/office/drawing/2016/SVG/main" r:embed="rId3"/>
                    </a:ext>
                  </a:extLst>
                </a:blip>
              </a:buBlip>
              <a:defRPr sz="2200">
                <a:solidFill>
                  <a:srgbClr val="382765"/>
                </a:solidFill>
                <a:latin typeface="Arial" panose="020B0604020202020204" pitchFamily="34" charset="0"/>
                <a:cs typeface="Arial" panose="020B0604020202020204" pitchFamily="34" charset="0"/>
              </a:defRPr>
            </a:lvl1pPr>
            <a:lvl2pPr marL="720000" indent="-360000">
              <a:buFont typeface="Arial" panose="020B0604020202020204" pitchFamily="34" charset="0"/>
              <a:buChar char="•"/>
              <a:defRPr sz="2000">
                <a:solidFill>
                  <a:srgbClr val="382765"/>
                </a:solidFill>
                <a:latin typeface="Arial" panose="020B0604020202020204" pitchFamily="34" charset="0"/>
                <a:cs typeface="Arial" panose="020B0604020202020204" pitchFamily="34" charset="0"/>
              </a:defRPr>
            </a:lvl2pPr>
            <a:lvl3pPr marL="1080000" indent="-360000">
              <a:buFont typeface="Arial" panose="020B0604020202020204" pitchFamily="34" charset="0"/>
              <a:buChar char="•"/>
              <a:defRPr sz="1800">
                <a:solidFill>
                  <a:srgbClr val="382765"/>
                </a:solidFill>
                <a:latin typeface="Arial" panose="020B0604020202020204" pitchFamily="34" charset="0"/>
                <a:cs typeface="Arial" panose="020B0604020202020204" pitchFamily="34" charset="0"/>
              </a:defRPr>
            </a:lvl3pPr>
          </a:lstStyle>
          <a:p>
            <a:pPr lvl="0"/>
            <a:r>
              <a:rPr lang="en-GB" dirty="0"/>
              <a:t>Click to edit Master text styles</a:t>
            </a:r>
          </a:p>
          <a:p>
            <a:pPr lvl="1"/>
            <a:r>
              <a:rPr lang="en-GB" dirty="0"/>
              <a:t>Second level</a:t>
            </a:r>
          </a:p>
          <a:p>
            <a:pPr lvl="2"/>
            <a:endParaRPr lang="en-GB" dirty="0"/>
          </a:p>
        </p:txBody>
      </p:sp>
    </p:spTree>
    <p:extLst>
      <p:ext uri="{BB962C8B-B14F-4D97-AF65-F5344CB8AC3E}">
        <p14:creationId xmlns:p14="http://schemas.microsoft.com/office/powerpoint/2010/main" val="1866070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E41D0-B5B7-BA02-9ECC-46F3B3729706}"/>
              </a:ext>
            </a:extLst>
          </p:cNvPr>
          <p:cNvSpPr>
            <a:spLocks noGrp="1"/>
          </p:cNvSpPr>
          <p:nvPr>
            <p:ph type="title"/>
          </p:nvPr>
        </p:nvSpPr>
        <p:spPr/>
        <p:txBody>
          <a:bodyPr>
            <a:normAutofit/>
          </a:bodyPr>
          <a:lstStyle>
            <a:lvl1pPr>
              <a:defRPr sz="3500" b="1" i="1" baseline="0"/>
            </a:lvl1pPr>
          </a:lstStyle>
          <a:p>
            <a:r>
              <a:rPr lang="en-GB" dirty="0"/>
              <a:t>Click to edit Master title style</a:t>
            </a:r>
          </a:p>
        </p:txBody>
      </p:sp>
      <p:sp>
        <p:nvSpPr>
          <p:cNvPr id="3" name="Content Placeholder 2">
            <a:extLst>
              <a:ext uri="{FF2B5EF4-FFF2-40B4-BE49-F238E27FC236}">
                <a16:creationId xmlns:a16="http://schemas.microsoft.com/office/drawing/2014/main" id="{4B2036C0-E9E8-B9FC-189D-163121F6ECD1}"/>
              </a:ext>
            </a:extLst>
          </p:cNvPr>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p:txBody>
      </p:sp>
      <p:pic>
        <p:nvPicPr>
          <p:cNvPr id="7" name="Picture 6" descr="A black screen with a black background&#10;&#10;Description automatically generated">
            <a:extLst>
              <a:ext uri="{FF2B5EF4-FFF2-40B4-BE49-F238E27FC236}">
                <a16:creationId xmlns:a16="http://schemas.microsoft.com/office/drawing/2014/main" id="{43B7C473-B59F-3422-64A0-4442FEA8C14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26088276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6C1E98-650D-7A40-0399-6823275F2712}"/>
              </a:ext>
            </a:extLst>
          </p:cNvPr>
          <p:cNvSpPr>
            <a:spLocks noGrp="1"/>
          </p:cNvSpPr>
          <p:nvPr>
            <p:ph sz="half" idx="1"/>
          </p:nvPr>
        </p:nvSpPr>
        <p:spPr>
          <a:xfrm>
            <a:off x="838200" y="1825625"/>
            <a:ext cx="5181600" cy="4351338"/>
          </a:xfrm>
        </p:spPr>
        <p:txBody>
          <a:bodyPr>
            <a:noAutofit/>
          </a:bodyPr>
          <a:lstStyle/>
          <a:p>
            <a:pPr lvl="0"/>
            <a:r>
              <a:rPr lang="en-GB" dirty="0"/>
              <a:t>Click to edit Master text styles</a:t>
            </a:r>
          </a:p>
          <a:p>
            <a:pPr lvl="1"/>
            <a:r>
              <a:rPr lang="en-GB" dirty="0"/>
              <a:t>Second level</a:t>
            </a:r>
          </a:p>
          <a:p>
            <a:pPr lvl="2"/>
            <a:r>
              <a:rPr lang="en-GB" dirty="0"/>
              <a:t>Third level</a:t>
            </a:r>
          </a:p>
        </p:txBody>
      </p:sp>
      <p:sp>
        <p:nvSpPr>
          <p:cNvPr id="4" name="Content Placeholder 3">
            <a:extLst>
              <a:ext uri="{FF2B5EF4-FFF2-40B4-BE49-F238E27FC236}">
                <a16:creationId xmlns:a16="http://schemas.microsoft.com/office/drawing/2014/main" id="{5E7DD542-AB39-D0A8-DDA6-11371AA52EEB}"/>
              </a:ext>
            </a:extLst>
          </p:cNvPr>
          <p:cNvSpPr>
            <a:spLocks noGrp="1"/>
          </p:cNvSpPr>
          <p:nvPr>
            <p:ph sz="half" idx="2"/>
          </p:nvPr>
        </p:nvSpPr>
        <p:spPr>
          <a:xfrm>
            <a:off x="6172200" y="1825625"/>
            <a:ext cx="5181600" cy="4351338"/>
          </a:xfrm>
        </p:spPr>
        <p:txBody>
          <a:bodyPr/>
          <a:lstStyle/>
          <a:p>
            <a:pPr lvl="0"/>
            <a:r>
              <a:rPr lang="en-GB" dirty="0"/>
              <a:t>Click to edit Master text styles</a:t>
            </a:r>
          </a:p>
          <a:p>
            <a:pPr lvl="1"/>
            <a:r>
              <a:rPr lang="en-GB" dirty="0"/>
              <a:t>Second level</a:t>
            </a:r>
          </a:p>
          <a:p>
            <a:pPr lvl="2"/>
            <a:r>
              <a:rPr lang="en-GB" dirty="0"/>
              <a:t>Third level</a:t>
            </a:r>
          </a:p>
        </p:txBody>
      </p:sp>
      <p:sp>
        <p:nvSpPr>
          <p:cNvPr id="8" name="Title 1">
            <a:extLst>
              <a:ext uri="{FF2B5EF4-FFF2-40B4-BE49-F238E27FC236}">
                <a16:creationId xmlns:a16="http://schemas.microsoft.com/office/drawing/2014/main" id="{852C8EFE-0150-4BE1-B655-FC8BBF66C26A}"/>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pic>
        <p:nvPicPr>
          <p:cNvPr id="9" name="Picture 8" descr="A black screen with a black background&#10;&#10;Description automatically generated">
            <a:extLst>
              <a:ext uri="{FF2B5EF4-FFF2-40B4-BE49-F238E27FC236}">
                <a16:creationId xmlns:a16="http://schemas.microsoft.com/office/drawing/2014/main" id="{3F323C59-58F0-25E5-5A3D-1A9505B6644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29820091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5A385E-D15C-366D-5F0E-92888BE24F9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FEF04B8-DE54-8D08-3F4E-4DC04340CCA8}"/>
              </a:ext>
            </a:extLst>
          </p:cNvPr>
          <p:cNvSpPr>
            <a:spLocks noGrp="1"/>
          </p:cNvSpPr>
          <p:nvPr>
            <p:ph sz="half" idx="2"/>
          </p:nvPr>
        </p:nvSpPr>
        <p:spPr>
          <a:xfrm>
            <a:off x="839788" y="2505075"/>
            <a:ext cx="5157787" cy="3684588"/>
          </a:xfrm>
        </p:spPr>
        <p:txBody>
          <a:bodyPr/>
          <a:lstStyle/>
          <a:p>
            <a:pPr lvl="0"/>
            <a:r>
              <a:rPr lang="en-GB" dirty="0"/>
              <a:t>Click to edit Master text styles</a:t>
            </a:r>
          </a:p>
          <a:p>
            <a:pPr lvl="1"/>
            <a:r>
              <a:rPr lang="en-GB" dirty="0"/>
              <a:t>Second level</a:t>
            </a:r>
          </a:p>
          <a:p>
            <a:pPr lvl="2"/>
            <a:r>
              <a:rPr lang="en-GB" dirty="0"/>
              <a:t>Third level</a:t>
            </a:r>
          </a:p>
        </p:txBody>
      </p:sp>
      <p:sp>
        <p:nvSpPr>
          <p:cNvPr id="5" name="Text Placeholder 4">
            <a:extLst>
              <a:ext uri="{FF2B5EF4-FFF2-40B4-BE49-F238E27FC236}">
                <a16:creationId xmlns:a16="http://schemas.microsoft.com/office/drawing/2014/main" id="{137B0B54-A545-9896-F862-FFEC8A19F2D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166E12AB-3D48-F050-3D18-13F8886D4EEF}"/>
              </a:ext>
            </a:extLst>
          </p:cNvPr>
          <p:cNvSpPr>
            <a:spLocks noGrp="1"/>
          </p:cNvSpPr>
          <p:nvPr>
            <p:ph sz="quarter" idx="4"/>
          </p:nvPr>
        </p:nvSpPr>
        <p:spPr>
          <a:xfrm>
            <a:off x="6172200" y="2505075"/>
            <a:ext cx="5183188" cy="3684588"/>
          </a:xfrm>
        </p:spPr>
        <p:txBody>
          <a:bodyPr/>
          <a:lstStyle/>
          <a:p>
            <a:pPr lvl="0"/>
            <a:r>
              <a:rPr lang="en-GB" dirty="0"/>
              <a:t>Click to edit Master text styles</a:t>
            </a:r>
          </a:p>
          <a:p>
            <a:pPr lvl="1"/>
            <a:r>
              <a:rPr lang="en-GB" dirty="0"/>
              <a:t>Second level</a:t>
            </a:r>
          </a:p>
          <a:p>
            <a:pPr lvl="2"/>
            <a:r>
              <a:rPr lang="en-GB" dirty="0"/>
              <a:t>Third level</a:t>
            </a:r>
          </a:p>
        </p:txBody>
      </p:sp>
      <p:sp>
        <p:nvSpPr>
          <p:cNvPr id="10" name="Title 1">
            <a:extLst>
              <a:ext uri="{FF2B5EF4-FFF2-40B4-BE49-F238E27FC236}">
                <a16:creationId xmlns:a16="http://schemas.microsoft.com/office/drawing/2014/main" id="{DE7D9723-08EF-D718-CEBC-738648479438}"/>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pic>
        <p:nvPicPr>
          <p:cNvPr id="11" name="Picture 10" descr="A black screen with a black background&#10;&#10;Description automatically generated">
            <a:extLst>
              <a:ext uri="{FF2B5EF4-FFF2-40B4-BE49-F238E27FC236}">
                <a16:creationId xmlns:a16="http://schemas.microsoft.com/office/drawing/2014/main" id="{D8F7BFF7-8877-E9B6-AA6D-7C3F95B970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75114682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343D8A6-246C-F185-3348-762BEBC0B94E}"/>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pic>
        <p:nvPicPr>
          <p:cNvPr id="7" name="Picture 6" descr="A black screen with a black background&#10;&#10;Description automatically generated">
            <a:extLst>
              <a:ext uri="{FF2B5EF4-FFF2-40B4-BE49-F238E27FC236}">
                <a16:creationId xmlns:a16="http://schemas.microsoft.com/office/drawing/2014/main" id="{11B573F4-0DCC-50DE-82D2-A9772558EB4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34896133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A black screen with a black background&#10;&#10;Description automatically generated">
            <a:extLst>
              <a:ext uri="{FF2B5EF4-FFF2-40B4-BE49-F238E27FC236}">
                <a16:creationId xmlns:a16="http://schemas.microsoft.com/office/drawing/2014/main" id="{437307AE-CC90-A056-CE9A-498A6845732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 y="0"/>
            <a:ext cx="12191999" cy="6857999"/>
          </a:xfrm>
          <a:prstGeom prst="rect">
            <a:avLst/>
          </a:prstGeom>
        </p:spPr>
      </p:pic>
    </p:spTree>
    <p:extLst>
      <p:ext uri="{BB962C8B-B14F-4D97-AF65-F5344CB8AC3E}">
        <p14:creationId xmlns:p14="http://schemas.microsoft.com/office/powerpoint/2010/main" val="1611785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Copy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E41D0-B5B7-BA02-9ECC-46F3B3729706}"/>
              </a:ext>
            </a:extLst>
          </p:cNvPr>
          <p:cNvSpPr>
            <a:spLocks noGrp="1"/>
          </p:cNvSpPr>
          <p:nvPr>
            <p:ph type="title"/>
          </p:nvPr>
        </p:nvSpPr>
        <p:spPr/>
        <p:txBody>
          <a:bodyPr>
            <a:normAutofit/>
          </a:bodyPr>
          <a:lstStyle>
            <a:lvl1pPr>
              <a:defRPr sz="3200" b="0" i="1" baseline="0">
                <a:solidFill>
                  <a:srgbClr val="382765"/>
                </a:solidFill>
              </a:defRPr>
            </a:lvl1pPr>
          </a:lstStyle>
          <a:p>
            <a:r>
              <a:rPr lang="en-GB" dirty="0"/>
              <a:t>Click to edit Master title style</a:t>
            </a:r>
          </a:p>
        </p:txBody>
      </p:sp>
      <p:sp>
        <p:nvSpPr>
          <p:cNvPr id="3" name="Content Placeholder 2">
            <a:extLst>
              <a:ext uri="{FF2B5EF4-FFF2-40B4-BE49-F238E27FC236}">
                <a16:creationId xmlns:a16="http://schemas.microsoft.com/office/drawing/2014/main" id="{4B2036C0-E9E8-B9FC-189D-163121F6ECD1}"/>
              </a:ext>
            </a:extLst>
          </p:cNvPr>
          <p:cNvSpPr>
            <a:spLocks noGrp="1"/>
          </p:cNvSpPr>
          <p:nvPr>
            <p:ph idx="1"/>
          </p:nvPr>
        </p:nvSpPr>
        <p:spPr>
          <a:xfrm>
            <a:off x="838200" y="1825625"/>
            <a:ext cx="10515600" cy="3843655"/>
          </a:xfrm>
        </p:spPr>
        <p:txBody>
          <a:bodyPr/>
          <a:lstStyle>
            <a:lvl1pPr marL="360000" indent="-360000">
              <a:buFontTx/>
              <a:buBlip>
                <a:blip r:embed="rId2">
                  <a:extLst>
                    <a:ext uri="{96DAC541-7B7A-43D3-8B79-37D633B846F1}">
                      <asvg:svgBlip xmlns:asvg="http://schemas.microsoft.com/office/drawing/2016/SVG/main" r:embed="rId3"/>
                    </a:ext>
                  </a:extLst>
                </a:blip>
              </a:buBlip>
              <a:defRPr sz="2200">
                <a:solidFill>
                  <a:srgbClr val="382765"/>
                </a:solidFill>
                <a:latin typeface="Arial" panose="020B0604020202020204" pitchFamily="34" charset="0"/>
                <a:cs typeface="Arial" panose="020B0604020202020204" pitchFamily="34" charset="0"/>
              </a:defRPr>
            </a:lvl1pPr>
            <a:lvl2pPr marL="720000" indent="-360000">
              <a:buFont typeface="Arial" panose="020B0604020202020204" pitchFamily="34" charset="0"/>
              <a:buChar char="•"/>
              <a:defRPr sz="2000">
                <a:solidFill>
                  <a:srgbClr val="382765"/>
                </a:solidFill>
                <a:latin typeface="Arial" panose="020B0604020202020204" pitchFamily="34" charset="0"/>
                <a:cs typeface="Arial" panose="020B0604020202020204" pitchFamily="34" charset="0"/>
              </a:defRPr>
            </a:lvl2pPr>
            <a:lvl3pPr marL="1080000" indent="-360000">
              <a:buFont typeface="Arial" panose="020B0604020202020204" pitchFamily="34" charset="0"/>
              <a:buChar char="•"/>
              <a:defRPr sz="1800">
                <a:solidFill>
                  <a:srgbClr val="382765"/>
                </a:solidFill>
                <a:latin typeface="Arial" panose="020B0604020202020204" pitchFamily="34" charset="0"/>
                <a:cs typeface="Arial" panose="020B0604020202020204" pitchFamily="34" charset="0"/>
              </a:defRPr>
            </a:lvl3pPr>
          </a:lstStyle>
          <a:p>
            <a:pPr lvl="0"/>
            <a:r>
              <a:rPr lang="en-GB" dirty="0"/>
              <a:t>Click to edit Master text styles</a:t>
            </a:r>
          </a:p>
          <a:p>
            <a:pPr lvl="1"/>
            <a:r>
              <a:rPr lang="en-GB" dirty="0"/>
              <a:t>Second level</a:t>
            </a:r>
          </a:p>
          <a:p>
            <a:pPr lvl="2"/>
            <a:endParaRPr lang="en-GB" dirty="0"/>
          </a:p>
        </p:txBody>
      </p:sp>
      <p:pic>
        <p:nvPicPr>
          <p:cNvPr id="4" name="Picture 3">
            <a:extLst>
              <a:ext uri="{FF2B5EF4-FFF2-40B4-BE49-F238E27FC236}">
                <a16:creationId xmlns:a16="http://schemas.microsoft.com/office/drawing/2014/main" id="{AF1D31D8-34CD-5EC8-4301-2172A523E17F}"/>
              </a:ext>
            </a:extLst>
          </p:cNvPr>
          <p:cNvPicPr>
            <a:picLocks noChangeAspect="1"/>
          </p:cNvPicPr>
          <p:nvPr userDrawn="1"/>
        </p:nvPicPr>
        <p:blipFill>
          <a:blip r:embed="rId4" cstate="print">
            <a:extLst>
              <a:ext uri="{28A0092B-C50C-407E-A947-70E740481C1C}">
                <a14:useLocalDpi xmlns:a14="http://schemas.microsoft.com/office/drawing/2010/main"/>
              </a:ext>
            </a:extLst>
          </a:blip>
          <a:srcRect/>
          <a:stretch/>
        </p:blipFill>
        <p:spPr>
          <a:xfrm>
            <a:off x="0" y="5746488"/>
            <a:ext cx="12191994" cy="1108125"/>
          </a:xfrm>
          <a:prstGeom prst="rect">
            <a:avLst/>
          </a:prstGeom>
        </p:spPr>
      </p:pic>
    </p:spTree>
    <p:extLst>
      <p:ext uri="{BB962C8B-B14F-4D97-AF65-F5344CB8AC3E}">
        <p14:creationId xmlns:p14="http://schemas.microsoft.com/office/powerpoint/2010/main" val="387955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40572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41A31F-C05A-13CA-B010-3653ECE2A853}"/>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0" y="5746488"/>
            <a:ext cx="12191994" cy="1108125"/>
          </a:xfrm>
          <a:prstGeom prst="rect">
            <a:avLst/>
          </a:prstGeom>
        </p:spPr>
      </p:pic>
    </p:spTree>
    <p:extLst>
      <p:ext uri="{BB962C8B-B14F-4D97-AF65-F5344CB8AC3E}">
        <p14:creationId xmlns:p14="http://schemas.microsoft.com/office/powerpoint/2010/main" val="11135745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6C1E98-650D-7A40-0399-6823275F2712}"/>
              </a:ext>
            </a:extLst>
          </p:cNvPr>
          <p:cNvSpPr>
            <a:spLocks noGrp="1"/>
          </p:cNvSpPr>
          <p:nvPr>
            <p:ph sz="half" idx="1"/>
          </p:nvPr>
        </p:nvSpPr>
        <p:spPr>
          <a:xfrm>
            <a:off x="838200" y="1825625"/>
            <a:ext cx="5181600" cy="4351338"/>
          </a:xfrm>
        </p:spPr>
        <p:txBody>
          <a:bodyPr>
            <a:noAutofit/>
          </a:bodyPr>
          <a:lstStyle/>
          <a:p>
            <a:pPr lvl="0"/>
            <a:r>
              <a:rPr lang="en-GB" dirty="0"/>
              <a:t>Click to edit Master text styles</a:t>
            </a:r>
          </a:p>
          <a:p>
            <a:pPr lvl="1"/>
            <a:r>
              <a:rPr lang="en-GB" dirty="0"/>
              <a:t>Second level</a:t>
            </a:r>
          </a:p>
          <a:p>
            <a:pPr lvl="2"/>
            <a:r>
              <a:rPr lang="en-GB" dirty="0"/>
              <a:t>Third level</a:t>
            </a:r>
          </a:p>
        </p:txBody>
      </p:sp>
      <p:sp>
        <p:nvSpPr>
          <p:cNvPr id="4" name="Content Placeholder 3">
            <a:extLst>
              <a:ext uri="{FF2B5EF4-FFF2-40B4-BE49-F238E27FC236}">
                <a16:creationId xmlns:a16="http://schemas.microsoft.com/office/drawing/2014/main" id="{5E7DD542-AB39-D0A8-DDA6-11371AA52EEB}"/>
              </a:ext>
            </a:extLst>
          </p:cNvPr>
          <p:cNvSpPr>
            <a:spLocks noGrp="1"/>
          </p:cNvSpPr>
          <p:nvPr>
            <p:ph sz="half" idx="2"/>
          </p:nvPr>
        </p:nvSpPr>
        <p:spPr>
          <a:xfrm>
            <a:off x="6172200" y="1825625"/>
            <a:ext cx="5181600" cy="4351338"/>
          </a:xfrm>
        </p:spPr>
        <p:txBody>
          <a:bodyPr/>
          <a:lstStyle/>
          <a:p>
            <a:pPr lvl="0"/>
            <a:r>
              <a:rPr lang="en-GB" dirty="0"/>
              <a:t>Click to edit Master text styles</a:t>
            </a:r>
          </a:p>
          <a:p>
            <a:pPr lvl="1"/>
            <a:r>
              <a:rPr lang="en-GB" dirty="0"/>
              <a:t>Second level</a:t>
            </a:r>
          </a:p>
          <a:p>
            <a:pPr lvl="2"/>
            <a:r>
              <a:rPr lang="en-GB" dirty="0"/>
              <a:t>Third level</a:t>
            </a:r>
          </a:p>
        </p:txBody>
      </p:sp>
      <p:sp>
        <p:nvSpPr>
          <p:cNvPr id="8" name="Title 1">
            <a:extLst>
              <a:ext uri="{FF2B5EF4-FFF2-40B4-BE49-F238E27FC236}">
                <a16:creationId xmlns:a16="http://schemas.microsoft.com/office/drawing/2014/main" id="{852C8EFE-0150-4BE1-B655-FC8BBF66C26A}"/>
              </a:ext>
            </a:extLst>
          </p:cNvPr>
          <p:cNvSpPr>
            <a:spLocks noGrp="1"/>
          </p:cNvSpPr>
          <p:nvPr>
            <p:ph type="title"/>
          </p:nvPr>
        </p:nvSpPr>
        <p:spPr>
          <a:xfrm>
            <a:off x="838200" y="365125"/>
            <a:ext cx="10515600" cy="1325563"/>
          </a:xfrm>
        </p:spPr>
        <p:txBody>
          <a:bodyPr>
            <a:normAutofit/>
          </a:bodyPr>
          <a:lstStyle>
            <a:lvl1pPr>
              <a:defRPr sz="3500" b="1" i="1" baseline="0"/>
            </a:lvl1pPr>
          </a:lstStyle>
          <a:p>
            <a:r>
              <a:rPr lang="en-GB" dirty="0"/>
              <a:t>Click to edit Master title style</a:t>
            </a:r>
          </a:p>
        </p:txBody>
      </p:sp>
    </p:spTree>
    <p:extLst>
      <p:ext uri="{BB962C8B-B14F-4D97-AF65-F5344CB8AC3E}">
        <p14:creationId xmlns:p14="http://schemas.microsoft.com/office/powerpoint/2010/main" val="2958440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A79F2-CF61-E562-CFDC-96D090B482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CH"/>
          </a:p>
        </p:txBody>
      </p:sp>
      <p:sp>
        <p:nvSpPr>
          <p:cNvPr id="3" name="Subtitle 2">
            <a:extLst>
              <a:ext uri="{FF2B5EF4-FFF2-40B4-BE49-F238E27FC236}">
                <a16:creationId xmlns:a16="http://schemas.microsoft.com/office/drawing/2014/main" id="{A7E0912B-2A29-097D-3731-A249D127F6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CH"/>
          </a:p>
        </p:txBody>
      </p:sp>
      <p:sp>
        <p:nvSpPr>
          <p:cNvPr id="4" name="Date Placeholder 3">
            <a:extLst>
              <a:ext uri="{FF2B5EF4-FFF2-40B4-BE49-F238E27FC236}">
                <a16:creationId xmlns:a16="http://schemas.microsoft.com/office/drawing/2014/main" id="{7C70F5E0-CDC7-421D-1F4A-CF4B552F1CA9}"/>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9A292EB1-2FFD-8EEF-9BC3-8AB339D3B757}"/>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9ACFBBC3-F1F9-A381-B03A-D2132AD751E0}"/>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2716961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A79F2-CF61-E562-CFDC-96D090B482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CH"/>
          </a:p>
        </p:txBody>
      </p:sp>
      <p:sp>
        <p:nvSpPr>
          <p:cNvPr id="3" name="Subtitle 2">
            <a:extLst>
              <a:ext uri="{FF2B5EF4-FFF2-40B4-BE49-F238E27FC236}">
                <a16:creationId xmlns:a16="http://schemas.microsoft.com/office/drawing/2014/main" id="{A7E0912B-2A29-097D-3731-A249D127F6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CH"/>
          </a:p>
        </p:txBody>
      </p:sp>
      <p:sp>
        <p:nvSpPr>
          <p:cNvPr id="4" name="Date Placeholder 3">
            <a:extLst>
              <a:ext uri="{FF2B5EF4-FFF2-40B4-BE49-F238E27FC236}">
                <a16:creationId xmlns:a16="http://schemas.microsoft.com/office/drawing/2014/main" id="{7C70F5E0-CDC7-421D-1F4A-CF4B552F1CA9}"/>
              </a:ext>
            </a:extLst>
          </p:cNvPr>
          <p:cNvSpPr>
            <a:spLocks noGrp="1"/>
          </p:cNvSpPr>
          <p:nvPr>
            <p:ph type="dt" sz="half" idx="10"/>
          </p:nvPr>
        </p:nvSpPr>
        <p:spPr/>
        <p:txBody>
          <a:body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9A292EB1-2FFD-8EEF-9BC3-8AB339D3B757}"/>
              </a:ext>
            </a:extLst>
          </p:cNvPr>
          <p:cNvSpPr>
            <a:spLocks noGrp="1"/>
          </p:cNvSpPr>
          <p:nvPr>
            <p:ph type="ftr" sz="quarter" idx="11"/>
          </p:nvPr>
        </p:nvSpPr>
        <p:spPr/>
        <p:txBody>
          <a:bodyPr/>
          <a:lstStyle/>
          <a:p>
            <a:endParaRPr lang="de-CH"/>
          </a:p>
        </p:txBody>
      </p:sp>
      <p:sp>
        <p:nvSpPr>
          <p:cNvPr id="6" name="Slide Number Placeholder 5">
            <a:extLst>
              <a:ext uri="{FF2B5EF4-FFF2-40B4-BE49-F238E27FC236}">
                <a16:creationId xmlns:a16="http://schemas.microsoft.com/office/drawing/2014/main" id="{9ACFBBC3-F1F9-A381-B03A-D2132AD751E0}"/>
              </a:ext>
            </a:extLst>
          </p:cNvPr>
          <p:cNvSpPr>
            <a:spLocks noGrp="1"/>
          </p:cNvSpPr>
          <p:nvPr>
            <p:ph type="sldNum" sz="quarter" idx="12"/>
          </p:nvPr>
        </p:nvSpPr>
        <p:spPr/>
        <p:txBody>
          <a:bodyPr/>
          <a:lstStyle/>
          <a:p>
            <a:fld id="{149D9627-EC42-4786-9C52-BE0774E8F2FE}" type="slidenum">
              <a:rPr lang="de-CH" smtClean="0"/>
              <a:t>‹#›</a:t>
            </a:fld>
            <a:endParaRPr lang="de-CH"/>
          </a:p>
        </p:txBody>
      </p:sp>
    </p:spTree>
    <p:extLst>
      <p:ext uri="{BB962C8B-B14F-4D97-AF65-F5344CB8AC3E}">
        <p14:creationId xmlns:p14="http://schemas.microsoft.com/office/powerpoint/2010/main" val="1402079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3.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8.svg"/><Relationship Id="rId3" Type="http://schemas.openxmlformats.org/officeDocument/2006/relationships/slideLayout" Target="../slideLayouts/slideLayout22.xml"/><Relationship Id="rId21" Type="http://schemas.openxmlformats.org/officeDocument/2006/relationships/image" Target="../media/image11.png"/><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image" Target="../media/image7.png"/><Relationship Id="rId2" Type="http://schemas.openxmlformats.org/officeDocument/2006/relationships/slideLayout" Target="../slideLayouts/slideLayout21.xml"/><Relationship Id="rId16" Type="http://schemas.openxmlformats.org/officeDocument/2006/relationships/theme" Target="../theme/theme3.xml"/><Relationship Id="rId20" Type="http://schemas.openxmlformats.org/officeDocument/2006/relationships/image" Target="../media/image10.svg"/><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19" Type="http://schemas.openxmlformats.org/officeDocument/2006/relationships/image" Target="../media/image9.png"/><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 Id="rId22" Type="http://schemas.openxmlformats.org/officeDocument/2006/relationships/image" Target="../media/image1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998FAE-42FE-DCB9-9781-1AB902139B19}"/>
              </a:ext>
            </a:extLst>
          </p:cNvPr>
          <p:cNvPicPr>
            <a:picLocks noChangeAspect="1"/>
          </p:cNvPicPr>
          <p:nvPr userDrawn="1"/>
        </p:nvPicPr>
        <p:blipFill>
          <a:blip r:embed="rId10" cstate="print">
            <a:extLst>
              <a:ext uri="{28A0092B-C50C-407E-A947-70E740481C1C}">
                <a14:useLocalDpi xmlns:a14="http://schemas.microsoft.com/office/drawing/2010/main"/>
              </a:ext>
            </a:extLst>
          </a:blip>
          <a:srcRect/>
          <a:stretch/>
        </p:blipFill>
        <p:spPr>
          <a:xfrm>
            <a:off x="1" y="1"/>
            <a:ext cx="12191996" cy="6857997"/>
          </a:xfrm>
          <a:prstGeom prst="rect">
            <a:avLst/>
          </a:prstGeom>
        </p:spPr>
      </p:pic>
      <p:sp>
        <p:nvSpPr>
          <p:cNvPr id="2" name="Title Placeholder 1">
            <a:extLst>
              <a:ext uri="{FF2B5EF4-FFF2-40B4-BE49-F238E27FC236}">
                <a16:creationId xmlns:a16="http://schemas.microsoft.com/office/drawing/2014/main" id="{B2532033-17E4-2AAF-1309-4DF3AC4A49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2BDEEE0-646C-D5B6-BD52-226D1CFABA0E}"/>
              </a:ext>
            </a:extLst>
          </p:cNvPr>
          <p:cNvSpPr>
            <a:spLocks noGrp="1"/>
          </p:cNvSpPr>
          <p:nvPr>
            <p:ph type="body" idx="1"/>
          </p:nvPr>
        </p:nvSpPr>
        <p:spPr>
          <a:xfrm>
            <a:off x="838200" y="1825625"/>
            <a:ext cx="10515600" cy="3814779"/>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endParaRPr lang="en-GB" dirty="0"/>
          </a:p>
          <a:p>
            <a:pPr lvl="7"/>
            <a:endParaRPr lang="en-GB" dirty="0"/>
          </a:p>
        </p:txBody>
      </p:sp>
    </p:spTree>
    <p:extLst>
      <p:ext uri="{BB962C8B-B14F-4D97-AF65-F5344CB8AC3E}">
        <p14:creationId xmlns:p14="http://schemas.microsoft.com/office/powerpoint/2010/main" val="2050446727"/>
      </p:ext>
    </p:extLst>
  </p:cSld>
  <p:clrMap bg1="lt1" tx1="dk1" bg2="lt2" tx2="dk2" accent1="accent1" accent2="accent2" accent3="accent3" accent4="accent4" accent5="accent5" accent6="accent6" hlink="hlink" folHlink="folHlink"/>
  <p:sldLayoutIdLst>
    <p:sldLayoutId id="2147483668" r:id="rId1"/>
    <p:sldLayoutId id="2147483670" r:id="rId2"/>
    <p:sldLayoutId id="2147483650" r:id="rId3"/>
    <p:sldLayoutId id="2147483669" r:id="rId4"/>
    <p:sldLayoutId id="2147483655" r:id="rId5"/>
    <p:sldLayoutId id="2147483667" r:id="rId6"/>
    <p:sldLayoutId id="2147483671" r:id="rId7"/>
    <p:sldLayoutId id="2147483672" r:id="rId8"/>
  </p:sldLayoutIdLst>
  <p:txStyles>
    <p:titleStyle>
      <a:lvl1pPr algn="l" defTabSz="914400" rtl="0" eaLnBrk="1" latinLnBrk="0" hangingPunct="1">
        <a:lnSpc>
          <a:spcPct val="90000"/>
        </a:lnSpc>
        <a:spcBef>
          <a:spcPct val="0"/>
        </a:spcBef>
        <a:buNone/>
        <a:defRPr sz="4400" i="1" kern="1200" baseline="0">
          <a:solidFill>
            <a:schemeClr val="tx1"/>
          </a:solidFill>
          <a:latin typeface="Arial" panose="020B0604020202020204" pitchFamily="34" charset="0"/>
          <a:ea typeface="+mj-ea"/>
          <a:cs typeface="+mj-cs"/>
        </a:defRPr>
      </a:lvl1pPr>
    </p:titleStyle>
    <p:bodyStyle>
      <a:lvl1pPr marL="360000" indent="-360000" algn="l" defTabSz="914400" rtl="0" eaLnBrk="1" latinLnBrk="0" hangingPunct="1">
        <a:lnSpc>
          <a:spcPct val="90000"/>
        </a:lnSpc>
        <a:spcBef>
          <a:spcPts val="1000"/>
        </a:spcBef>
        <a:buSzPct val="85000"/>
        <a:buFontTx/>
        <a:buBlip>
          <a:blip r:embed="rId11">
            <a:extLst>
              <a:ext uri="{96DAC541-7B7A-43D3-8B79-37D633B846F1}">
                <asvg:svgBlip xmlns:asvg="http://schemas.microsoft.com/office/drawing/2016/SVG/main" r:embed="rId12"/>
              </a:ext>
            </a:extLst>
          </a:blip>
        </a:buBlip>
        <a:defRPr sz="2800" kern="1200">
          <a:solidFill>
            <a:schemeClr val="tx1"/>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15DDEA8-7B4E-F393-CF05-FF2164CC7B5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CH"/>
          </a:p>
        </p:txBody>
      </p:sp>
      <p:sp>
        <p:nvSpPr>
          <p:cNvPr id="3" name="Text Placeholder 2">
            <a:extLst>
              <a:ext uri="{FF2B5EF4-FFF2-40B4-BE49-F238E27FC236}">
                <a16:creationId xmlns:a16="http://schemas.microsoft.com/office/drawing/2014/main" id="{609A41EF-94F6-AB15-8108-E60A454D88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4" name="Date Placeholder 3">
            <a:extLst>
              <a:ext uri="{FF2B5EF4-FFF2-40B4-BE49-F238E27FC236}">
                <a16:creationId xmlns:a16="http://schemas.microsoft.com/office/drawing/2014/main" id="{E7B9D428-EC96-8DE4-22DD-BC2F0C6C0C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0ED2AA6-26E6-4A92-BF53-D3E4965514A0}" type="datetimeFigureOut">
              <a:rPr lang="de-CH" smtClean="0"/>
              <a:t>12.03.2025</a:t>
            </a:fld>
            <a:endParaRPr lang="de-CH"/>
          </a:p>
        </p:txBody>
      </p:sp>
      <p:sp>
        <p:nvSpPr>
          <p:cNvPr id="5" name="Footer Placeholder 4">
            <a:extLst>
              <a:ext uri="{FF2B5EF4-FFF2-40B4-BE49-F238E27FC236}">
                <a16:creationId xmlns:a16="http://schemas.microsoft.com/office/drawing/2014/main" id="{1B5E731F-A4F5-AA8D-5F6E-D6D31AD62A5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de-CH"/>
          </a:p>
        </p:txBody>
      </p:sp>
      <p:sp>
        <p:nvSpPr>
          <p:cNvPr id="6" name="Slide Number Placeholder 5">
            <a:extLst>
              <a:ext uri="{FF2B5EF4-FFF2-40B4-BE49-F238E27FC236}">
                <a16:creationId xmlns:a16="http://schemas.microsoft.com/office/drawing/2014/main" id="{54491812-DF9C-8D34-DACB-6C29424F6A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49D9627-EC42-4786-9C52-BE0774E8F2FE}" type="slidenum">
              <a:rPr lang="de-CH" smtClean="0"/>
              <a:t>‹#›</a:t>
            </a:fld>
            <a:endParaRPr lang="de-CH"/>
          </a:p>
        </p:txBody>
      </p:sp>
    </p:spTree>
    <p:extLst>
      <p:ext uri="{BB962C8B-B14F-4D97-AF65-F5344CB8AC3E}">
        <p14:creationId xmlns:p14="http://schemas.microsoft.com/office/powerpoint/2010/main" val="183744267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532033-17E4-2AAF-1309-4DF3AC4A49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2BDEEE0-646C-D5B6-BD52-226D1CFABA0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337616154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txStyles>
    <p:titleStyle>
      <a:lvl1pPr algn="l" defTabSz="914400" rtl="0" eaLnBrk="1" latinLnBrk="0" hangingPunct="1">
        <a:lnSpc>
          <a:spcPct val="90000"/>
        </a:lnSpc>
        <a:spcBef>
          <a:spcPct val="0"/>
        </a:spcBef>
        <a:buNone/>
        <a:defRPr sz="3000" b="1" i="1" kern="1200" baseline="0">
          <a:solidFill>
            <a:schemeClr val="tx1"/>
          </a:solidFill>
          <a:latin typeface="Arial" panose="020B0604020202020204" pitchFamily="34" charset="0"/>
          <a:ea typeface="+mj-ea"/>
          <a:cs typeface="+mj-cs"/>
        </a:defRPr>
      </a:lvl1pPr>
    </p:titleStyle>
    <p:bodyStyle>
      <a:lvl1pPr marL="360000" indent="-360000" algn="l" defTabSz="914400" rtl="0" eaLnBrk="1" latinLnBrk="0" hangingPunct="1">
        <a:lnSpc>
          <a:spcPct val="90000"/>
        </a:lnSpc>
        <a:spcBef>
          <a:spcPts val="1000"/>
        </a:spcBef>
        <a:buSzPct val="85000"/>
        <a:buFontTx/>
        <a:buBlip>
          <a:blip r:embed="rId17">
            <a:extLst>
              <a:ext uri="{96DAC541-7B7A-43D3-8B79-37D633B846F1}">
                <asvg:svgBlip xmlns:asvg="http://schemas.microsoft.com/office/drawing/2016/SVG/main" r:embed="rId18"/>
              </a:ext>
            </a:extLst>
          </a:blip>
        </a:buBlip>
        <a:defRPr sz="2400" kern="1200" baseline="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19">
            <a:extLst>
              <a:ext uri="{96DAC541-7B7A-43D3-8B79-37D633B846F1}">
                <asvg:svgBlip xmlns:asvg="http://schemas.microsoft.com/office/drawing/2016/SVG/main" r:embed="rId20"/>
              </a:ext>
            </a:extLst>
          </a:blip>
        </a:buBlip>
        <a:defRPr sz="2000" kern="1200" baseline="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21">
            <a:extLst>
              <a:ext uri="{96DAC541-7B7A-43D3-8B79-37D633B846F1}">
                <asvg:svgBlip xmlns:asvg="http://schemas.microsoft.com/office/drawing/2016/SVG/main" r:embed="rId22"/>
              </a:ext>
            </a:extLst>
          </a:blip>
        </a:buBlip>
        <a:defRPr sz="18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1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57.jpeg"/><Relationship Id="rId5" Type="http://schemas.openxmlformats.org/officeDocument/2006/relationships/image" Target="../media/image60.jpeg"/><Relationship Id="rId4" Type="http://schemas.openxmlformats.org/officeDocument/2006/relationships/image" Target="../media/image59.jpeg"/></Relationships>
</file>

<file path=ppt/slides/_rels/slide15.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1.xml"/><Relationship Id="rId1" Type="http://schemas.openxmlformats.org/officeDocument/2006/relationships/slideLayout" Target="../slideLayouts/slideLayout10.xml"/><Relationship Id="rId4" Type="http://schemas.openxmlformats.org/officeDocument/2006/relationships/image" Target="../media/image57.jpeg"/></Relationships>
</file>

<file path=ppt/slides/_rels/slide1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2.xml"/><Relationship Id="rId1" Type="http://schemas.openxmlformats.org/officeDocument/2006/relationships/slideLayout" Target="../slideLayouts/slideLayout9.xml"/><Relationship Id="rId5" Type="http://schemas.openxmlformats.org/officeDocument/2006/relationships/image" Target="../media/image57.jpeg"/><Relationship Id="rId4" Type="http://schemas.openxmlformats.org/officeDocument/2006/relationships/image" Target="../media/image63.png"/></Relationships>
</file>

<file path=ppt/slides/_rels/slide1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66.jpeg"/><Relationship Id="rId4" Type="http://schemas.openxmlformats.org/officeDocument/2006/relationships/image" Target="../media/image65.jpeg"/></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69.png"/><Relationship Id="rId4" Type="http://schemas.openxmlformats.org/officeDocument/2006/relationships/image" Target="../media/image68.jpeg"/></Relationships>
</file>

<file path=ppt/slides/_rels/slide19.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67.png"/><Relationship Id="rId7" Type="http://schemas.openxmlformats.org/officeDocument/2006/relationships/image" Target="../media/image73.png"/><Relationship Id="rId2" Type="http://schemas.openxmlformats.org/officeDocument/2006/relationships/notesSlide" Target="../notesSlides/notesSlide15.xml"/><Relationship Id="rId1" Type="http://schemas.openxmlformats.org/officeDocument/2006/relationships/slideLayout" Target="../slideLayouts/slideLayout9.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2.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37.jpeg"/><Relationship Id="rId5" Type="http://schemas.openxmlformats.org/officeDocument/2006/relationships/image" Target="../media/image36.emf"/><Relationship Id="rId4" Type="http://schemas.openxmlformats.org/officeDocument/2006/relationships/image" Target="../media/image35.png"/></Relationships>
</file>

<file path=ppt/slides/_rels/slide2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2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57.jpeg"/><Relationship Id="rId5" Type="http://schemas.openxmlformats.org/officeDocument/2006/relationships/image" Target="../media/image82.jpeg"/><Relationship Id="rId4" Type="http://schemas.openxmlformats.org/officeDocument/2006/relationships/image" Target="../media/image81.jpeg"/></Relationships>
</file>

<file path=ppt/slides/_rels/slide26.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86.jpeg"/><Relationship Id="rId4" Type="http://schemas.openxmlformats.org/officeDocument/2006/relationships/image" Target="../media/image85.jpeg"/></Relationships>
</file>

<file path=ppt/slides/_rels/slide28.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22.xml"/><Relationship Id="rId1" Type="http://schemas.openxmlformats.org/officeDocument/2006/relationships/slideLayout" Target="../slideLayouts/slideLayout9.xml"/><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39.jpeg"/><Relationship Id="rId7" Type="http://schemas.openxmlformats.org/officeDocument/2006/relationships/image" Target="../media/image10.sv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svg"/><Relationship Id="rId10" Type="http://schemas.openxmlformats.org/officeDocument/2006/relationships/hyperlink" Target="https://acco.1kcloud.com/ep16786350f7abaf/#0" TargetMode="External"/><Relationship Id="rId4" Type="http://schemas.openxmlformats.org/officeDocument/2006/relationships/image" Target="../media/image7.png"/><Relationship Id="rId9" Type="http://schemas.openxmlformats.org/officeDocument/2006/relationships/image" Target="../media/image12.svg"/></Relationships>
</file>

<file path=ppt/slides/_rels/slide30.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57.jpeg"/></Relationships>
</file>

<file path=ppt/slides/_rels/slide31.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24.xml"/><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92.jpeg"/><Relationship Id="rId4" Type="http://schemas.openxmlformats.org/officeDocument/2006/relationships/image" Target="../media/image91.jpeg"/></Relationships>
</file>

<file path=ppt/slides/_rels/slide32.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5.xml"/><Relationship Id="rId1" Type="http://schemas.openxmlformats.org/officeDocument/2006/relationships/slideLayout" Target="../slideLayouts/slideLayout9.xml"/><Relationship Id="rId5" Type="http://schemas.openxmlformats.org/officeDocument/2006/relationships/image" Target="../media/image57.jpeg"/><Relationship Id="rId4" Type="http://schemas.openxmlformats.org/officeDocument/2006/relationships/image" Target="../media/image94.jpeg"/></Relationships>
</file>

<file path=ppt/slides/_rels/slide3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27.xml"/><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98.jpeg"/><Relationship Id="rId4" Type="http://schemas.openxmlformats.org/officeDocument/2006/relationships/image" Target="../media/image97.jpeg"/></Relationships>
</file>

<file path=ppt/slides/_rels/slide3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28.xml"/><Relationship Id="rId1" Type="http://schemas.openxmlformats.org/officeDocument/2006/relationships/slideLayout" Target="../slideLayouts/slideLayout9.xml"/><Relationship Id="rId6" Type="http://schemas.openxmlformats.org/officeDocument/2006/relationships/image" Target="../media/image57.jpeg"/><Relationship Id="rId5" Type="http://schemas.openxmlformats.org/officeDocument/2006/relationships/image" Target="../media/image101.jpeg"/><Relationship Id="rId4" Type="http://schemas.openxmlformats.org/officeDocument/2006/relationships/image" Target="../media/image100.jpeg"/></Relationships>
</file>

<file path=ppt/slides/_rels/slide3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30.xml"/><Relationship Id="rId1" Type="http://schemas.openxmlformats.org/officeDocument/2006/relationships/slideLayout" Target="../slideLayouts/slideLayout10.xml"/><Relationship Id="rId5" Type="http://schemas.openxmlformats.org/officeDocument/2006/relationships/image" Target="../media/image57.jpeg"/><Relationship Id="rId4" Type="http://schemas.openxmlformats.org/officeDocument/2006/relationships/image" Target="../media/image104.jpeg"/></Relationships>
</file>

<file path=ppt/slides/_rels/slide3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31.xml"/><Relationship Id="rId1" Type="http://schemas.openxmlformats.org/officeDocument/2006/relationships/slideLayout" Target="../slideLayouts/slideLayout30.xml"/><Relationship Id="rId5" Type="http://schemas.openxmlformats.org/officeDocument/2006/relationships/image" Target="../media/image57.jpeg"/><Relationship Id="rId4" Type="http://schemas.openxmlformats.org/officeDocument/2006/relationships/image" Target="../media/image106.jpeg"/></Relationships>
</file>

<file path=ppt/slides/_rels/slide39.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34.xml"/><Relationship Id="rId1" Type="http://schemas.openxmlformats.org/officeDocument/2006/relationships/slideLayout" Target="../slideLayouts/slideLayout10.xml"/><Relationship Id="rId5" Type="http://schemas.openxmlformats.org/officeDocument/2006/relationships/image" Target="../media/image57.jpeg"/><Relationship Id="rId4" Type="http://schemas.openxmlformats.org/officeDocument/2006/relationships/image" Target="../media/image110.jpeg"/></Relationships>
</file>

<file path=ppt/slides/_rels/slide42.xml.rels><?xml version="1.0" encoding="UTF-8" standalone="yes"?>
<Relationships xmlns="http://schemas.openxmlformats.org/package/2006/relationships"><Relationship Id="rId8" Type="http://schemas.openxmlformats.org/officeDocument/2006/relationships/image" Target="../media/image116.jpeg"/><Relationship Id="rId3" Type="http://schemas.openxmlformats.org/officeDocument/2006/relationships/image" Target="../media/image111.jpeg"/><Relationship Id="rId7" Type="http://schemas.openxmlformats.org/officeDocument/2006/relationships/image" Target="../media/image115.jpe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image" Target="../media/image114.jpeg"/><Relationship Id="rId5" Type="http://schemas.openxmlformats.org/officeDocument/2006/relationships/image" Target="../media/image113.jpeg"/><Relationship Id="rId10" Type="http://schemas.openxmlformats.org/officeDocument/2006/relationships/image" Target="../media/image57.jpeg"/><Relationship Id="rId4" Type="http://schemas.openxmlformats.org/officeDocument/2006/relationships/image" Target="../media/image112.jpeg"/><Relationship Id="rId9" Type="http://schemas.openxmlformats.org/officeDocument/2006/relationships/image" Target="../media/image117.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37.xml"/><Relationship Id="rId1" Type="http://schemas.openxmlformats.org/officeDocument/2006/relationships/slideLayout" Target="../slideLayouts/slideLayout10.xml"/><Relationship Id="rId6" Type="http://schemas.openxmlformats.org/officeDocument/2006/relationships/image" Target="../media/image57.jpeg"/><Relationship Id="rId5" Type="http://schemas.openxmlformats.org/officeDocument/2006/relationships/image" Target="../media/image120.jpeg"/><Relationship Id="rId4" Type="http://schemas.openxmlformats.org/officeDocument/2006/relationships/image" Target="../media/image119.jpeg"/></Relationships>
</file>

<file path=ppt/slides/_rels/slide45.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38.xml"/><Relationship Id="rId1" Type="http://schemas.openxmlformats.org/officeDocument/2006/relationships/slideLayout" Target="../slideLayouts/slideLayout9.xml"/><Relationship Id="rId4" Type="http://schemas.openxmlformats.org/officeDocument/2006/relationships/image" Target="../media/image57.jpeg"/></Relationships>
</file>

<file path=ppt/slides/_rels/slide46.xml.rels><?xml version="1.0" encoding="UTF-8" standalone="yes"?>
<Relationships xmlns="http://schemas.openxmlformats.org/package/2006/relationships"><Relationship Id="rId2" Type="http://schemas.openxmlformats.org/officeDocument/2006/relationships/image" Target="../media/image122.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3.pn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4.jpeg"/><Relationship Id="rId1" Type="http://schemas.openxmlformats.org/officeDocument/2006/relationships/slideLayout" Target="../slideLayouts/slideLayout3.xml"/><Relationship Id="rId4" Type="http://schemas.openxmlformats.org/officeDocument/2006/relationships/image" Target="../media/image3.svg"/></Relationships>
</file>

<file path=ppt/slides/_rels/slide49.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hyperlink" Target="https://acco.1kcloud.com/ep16784dee8a974b/#0" TargetMode="Externa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svg"/><Relationship Id="rId9"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descr="A person opening curtains in front of a window&#10;&#10;Description automatically generated">
            <a:extLst>
              <a:ext uri="{FF2B5EF4-FFF2-40B4-BE49-F238E27FC236}">
                <a16:creationId xmlns:a16="http://schemas.microsoft.com/office/drawing/2014/main" id="{639FA9D5-08C0-A904-E366-EC33E668CB87}"/>
              </a:ext>
            </a:extLst>
          </p:cNvPr>
          <p:cNvPicPr>
            <a:picLocks noChangeAspect="1"/>
          </p:cNvPicPr>
          <p:nvPr/>
        </p:nvPicPr>
        <p:blipFill>
          <a:blip r:embed="rId3" cstate="screen">
            <a:alphaModFix amt="50000"/>
            <a:extLst>
              <a:ext uri="{28A0092B-C50C-407E-A947-70E740481C1C}">
                <a14:useLocalDpi xmlns:a14="http://schemas.microsoft.com/office/drawing/2010/main"/>
              </a:ext>
            </a:extLst>
          </a:blip>
          <a:srcRect/>
          <a:stretch/>
        </p:blipFill>
        <p:spPr>
          <a:xfrm>
            <a:off x="0" y="0"/>
            <a:ext cx="12192001" cy="6858000"/>
          </a:xfrm>
          <a:prstGeom prst="rect">
            <a:avLst/>
          </a:prstGeom>
        </p:spPr>
      </p:pic>
      <p:sp>
        <p:nvSpPr>
          <p:cNvPr id="3" name="Titel 1">
            <a:extLst>
              <a:ext uri="{FF2B5EF4-FFF2-40B4-BE49-F238E27FC236}">
                <a16:creationId xmlns:a16="http://schemas.microsoft.com/office/drawing/2014/main" id="{D6B043A4-81C2-F42F-A822-1A21AD055211}"/>
              </a:ext>
            </a:extLst>
          </p:cNvPr>
          <p:cNvSpPr>
            <a:spLocks noGrp="1"/>
          </p:cNvSpPr>
          <p:nvPr>
            <p:ph type="title"/>
          </p:nvPr>
        </p:nvSpPr>
        <p:spPr>
          <a:xfrm>
            <a:off x="0" y="1354697"/>
            <a:ext cx="12192000" cy="3409808"/>
          </a:xfrm>
        </p:spPr>
        <p:txBody>
          <a:bodyPr vert="horz" lIns="91440" tIns="45720" rIns="91440" bIns="45720" rtlCol="0" anchor="ctr" anchorCtr="1">
            <a:normAutofit/>
          </a:bodyPr>
          <a:lstStyle/>
          <a:p>
            <a:pPr algn="ctr">
              <a:spcBef>
                <a:spcPts val="0"/>
              </a:spcBef>
            </a:pPr>
            <a:r>
              <a:rPr lang="en-AU" sz="5400" i="0" dirty="0">
                <a:cs typeface="Arial" panose="020B0604020202020204" pitchFamily="34" charset="0"/>
              </a:rPr>
              <a:t>The New World of Work</a:t>
            </a:r>
            <a:br>
              <a:rPr lang="en-AU" sz="5800" i="0" dirty="0">
                <a:cs typeface="Arial" panose="020B0604020202020204" pitchFamily="34" charset="0"/>
              </a:rPr>
            </a:br>
            <a:r>
              <a:rPr lang="en-AU" sz="5800" b="1" i="0" dirty="0">
                <a:cs typeface="Arial" panose="020B0604020202020204" pitchFamily="34" charset="0"/>
              </a:rPr>
              <a:t>Driving Change. Feeling Good.</a:t>
            </a:r>
            <a:endParaRPr lang="en-AU" sz="6000" b="1" dirty="0">
              <a:cs typeface="Arial" panose="020B0604020202020204" pitchFamily="34" charset="0"/>
            </a:endParaRPr>
          </a:p>
        </p:txBody>
      </p:sp>
      <p:sp>
        <p:nvSpPr>
          <p:cNvPr id="4" name="Titel 1">
            <a:extLst>
              <a:ext uri="{FF2B5EF4-FFF2-40B4-BE49-F238E27FC236}">
                <a16:creationId xmlns:a16="http://schemas.microsoft.com/office/drawing/2014/main" id="{D22EC457-F7AD-DF9B-B30E-A28E5C60684A}"/>
              </a:ext>
            </a:extLst>
          </p:cNvPr>
          <p:cNvSpPr txBox="1">
            <a:spLocks/>
          </p:cNvSpPr>
          <p:nvPr/>
        </p:nvSpPr>
        <p:spPr>
          <a:xfrm>
            <a:off x="0" y="4138864"/>
            <a:ext cx="12192000" cy="754843"/>
          </a:xfrm>
          <a:prstGeom prst="rect">
            <a:avLst/>
          </a:prstGeom>
        </p:spPr>
        <p:txBody>
          <a:bodyPr vert="horz" lIns="91440" tIns="45720" rIns="91440" bIns="45720" rtlCol="0" anchor="ctr" anchorCtr="1">
            <a:normAutofit/>
          </a:bodyPr>
          <a:lstStyle>
            <a:lvl1pPr algn="l" defTabSz="914400" rtl="0" eaLnBrk="1" latinLnBrk="0" hangingPunct="1">
              <a:lnSpc>
                <a:spcPct val="90000"/>
              </a:lnSpc>
              <a:spcBef>
                <a:spcPct val="0"/>
              </a:spcBef>
              <a:buNone/>
              <a:defRPr sz="3200" b="0" i="1" kern="1200" baseline="0">
                <a:solidFill>
                  <a:srgbClr val="382765"/>
                </a:solidFill>
                <a:latin typeface="Arial" panose="020B0604020202020204" pitchFamily="34" charset="0"/>
                <a:ea typeface="+mj-ea"/>
                <a:cs typeface="+mj-cs"/>
              </a:defRPr>
            </a:lvl1pPr>
          </a:lstStyle>
          <a:p>
            <a:pPr algn="ctr">
              <a:spcBef>
                <a:spcPts val="0"/>
              </a:spcBef>
            </a:pPr>
            <a:br>
              <a:rPr lang="en-AU" sz="1200" i="0" dirty="0">
                <a:cs typeface="Arial" panose="020B0604020202020204" pitchFamily="34" charset="0"/>
              </a:rPr>
            </a:br>
            <a:r>
              <a:rPr lang="en-AU" sz="2400" i="0" dirty="0">
                <a:cs typeface="Arial" panose="020B0604020202020204" pitchFamily="34" charset="0"/>
              </a:rPr>
              <a:t>2025 White Paper from ACCO Brands</a:t>
            </a:r>
            <a:endParaRPr lang="en-AU" sz="6000" dirty="0">
              <a:cs typeface="Arial" panose="020B0604020202020204" pitchFamily="34" charset="0"/>
            </a:endParaRPr>
          </a:p>
        </p:txBody>
      </p:sp>
    </p:spTree>
    <p:extLst>
      <p:ext uri="{BB962C8B-B14F-4D97-AF65-F5344CB8AC3E}">
        <p14:creationId xmlns:p14="http://schemas.microsoft.com/office/powerpoint/2010/main" val="27582050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6A473-751E-947C-E6FB-B1CB2AB9B9CA}"/>
              </a:ext>
            </a:extLst>
          </p:cNvPr>
          <p:cNvSpPr>
            <a:spLocks noGrp="1"/>
          </p:cNvSpPr>
          <p:nvPr>
            <p:ph type="title"/>
          </p:nvPr>
        </p:nvSpPr>
        <p:spPr/>
        <p:txBody>
          <a:bodyPr/>
          <a:lstStyle/>
          <a:p>
            <a:r>
              <a:rPr lang="en-GB" dirty="0"/>
              <a:t>Inactivity is becoming rooted</a:t>
            </a:r>
          </a:p>
        </p:txBody>
      </p:sp>
      <p:sp>
        <p:nvSpPr>
          <p:cNvPr id="3" name="Content Placeholder 2">
            <a:extLst>
              <a:ext uri="{FF2B5EF4-FFF2-40B4-BE49-F238E27FC236}">
                <a16:creationId xmlns:a16="http://schemas.microsoft.com/office/drawing/2014/main" id="{C8247787-261E-0FF7-0448-C5B6AA7CEBAC}"/>
              </a:ext>
            </a:extLst>
          </p:cNvPr>
          <p:cNvSpPr>
            <a:spLocks noGrp="1"/>
          </p:cNvSpPr>
          <p:nvPr>
            <p:ph idx="1"/>
          </p:nvPr>
        </p:nvSpPr>
        <p:spPr>
          <a:xfrm>
            <a:off x="856130" y="1566657"/>
            <a:ext cx="6182532" cy="3843655"/>
          </a:xfrm>
        </p:spPr>
        <p:txBody>
          <a:bodyPr>
            <a:normAutofit fontScale="92500" lnSpcReduction="20000"/>
          </a:bodyPr>
          <a:lstStyle/>
          <a:p>
            <a:pPr>
              <a:lnSpc>
                <a:spcPct val="120000"/>
              </a:lnSpc>
            </a:pPr>
            <a:r>
              <a:rPr lang="en-GB" sz="1900" dirty="0">
                <a:solidFill>
                  <a:schemeClr val="tx1"/>
                </a:solidFill>
              </a:rPr>
              <a:t>K</a:t>
            </a:r>
            <a:r>
              <a:rPr lang="en-GB" sz="1900" dirty="0">
                <a:solidFill>
                  <a:schemeClr val="tx1"/>
                </a:solidFill>
                <a:effectLst/>
              </a:rPr>
              <a:t>nowledge workers </a:t>
            </a:r>
            <a:r>
              <a:rPr lang="en-GB" sz="1900" b="1" dirty="0">
                <a:solidFill>
                  <a:schemeClr val="tx1"/>
                </a:solidFill>
                <a:effectLst/>
              </a:rPr>
              <a:t>increasingly sedentary</a:t>
            </a:r>
            <a:endParaRPr lang="en-GB" sz="1900" dirty="0">
              <a:solidFill>
                <a:schemeClr val="tx1"/>
              </a:solidFill>
              <a:effectLst/>
            </a:endParaRPr>
          </a:p>
          <a:p>
            <a:pPr>
              <a:lnSpc>
                <a:spcPct val="120000"/>
              </a:lnSpc>
            </a:pPr>
            <a:r>
              <a:rPr lang="en-GB" sz="1900" dirty="0"/>
              <a:t>More likely to send an internal email/Chat message, than see a colleague, have virtual meetings </a:t>
            </a:r>
          </a:p>
          <a:p>
            <a:pPr>
              <a:lnSpc>
                <a:spcPct val="120000"/>
              </a:lnSpc>
            </a:pPr>
            <a:r>
              <a:rPr lang="en-GB" sz="1900" dirty="0"/>
              <a:t>European-wide increases in retirement ages, </a:t>
            </a:r>
            <a:br>
              <a:rPr lang="en-GB" sz="1900" dirty="0"/>
            </a:br>
            <a:r>
              <a:rPr lang="en-GB" sz="1900" dirty="0"/>
              <a:t>mean </a:t>
            </a:r>
            <a:r>
              <a:rPr lang="en-GB" sz="1900" b="1" dirty="0"/>
              <a:t>today’s young workers will spend a longer inactive working life</a:t>
            </a:r>
            <a:endParaRPr lang="en-GB" sz="1900" b="1" dirty="0">
              <a:solidFill>
                <a:schemeClr val="tx1"/>
              </a:solidFill>
              <a:effectLst/>
            </a:endParaRPr>
          </a:p>
          <a:p>
            <a:pPr>
              <a:lnSpc>
                <a:spcPct val="120000"/>
              </a:lnSpc>
            </a:pPr>
            <a:r>
              <a:rPr lang="en-GB" sz="1900" b="1" dirty="0">
                <a:effectLst/>
              </a:rPr>
              <a:t>31% of adults fail to meet WHO’s recommended levels of physical activity </a:t>
            </a:r>
            <a:r>
              <a:rPr lang="en-GB" sz="1900" dirty="0"/>
              <a:t>(</a:t>
            </a:r>
            <a:r>
              <a:rPr lang="en-GB" sz="1900" dirty="0">
                <a:effectLst/>
              </a:rPr>
              <a:t>likely to be higher </a:t>
            </a:r>
            <a:br>
              <a:rPr lang="en-GB" sz="1900" dirty="0">
                <a:effectLst/>
              </a:rPr>
            </a:br>
            <a:r>
              <a:rPr lang="en-GB" sz="1900" dirty="0">
                <a:effectLst/>
              </a:rPr>
              <a:t>among office workers)</a:t>
            </a:r>
          </a:p>
          <a:p>
            <a:pPr>
              <a:lnSpc>
                <a:spcPct val="120000"/>
              </a:lnSpc>
            </a:pPr>
            <a:r>
              <a:rPr lang="en-GB" sz="1900" dirty="0">
                <a:effectLst/>
              </a:rPr>
              <a:t>Worse, </a:t>
            </a:r>
            <a:r>
              <a:rPr lang="en-GB" sz="1900" b="1" dirty="0">
                <a:effectLst/>
              </a:rPr>
              <a:t>80% of adolescents</a:t>
            </a:r>
            <a:r>
              <a:rPr lang="en-GB" sz="1900" dirty="0">
                <a:effectLst/>
              </a:rPr>
              <a:t>, the workforce of the future, fall below recommended levels of movement</a:t>
            </a:r>
          </a:p>
          <a:p>
            <a:pPr marL="0" indent="0">
              <a:buNone/>
            </a:pPr>
            <a:endParaRPr lang="en-GB" dirty="0"/>
          </a:p>
        </p:txBody>
      </p:sp>
      <p:sp>
        <p:nvSpPr>
          <p:cNvPr id="5" name="TextBox 4">
            <a:extLst>
              <a:ext uri="{FF2B5EF4-FFF2-40B4-BE49-F238E27FC236}">
                <a16:creationId xmlns:a16="http://schemas.microsoft.com/office/drawing/2014/main" id="{19418C46-2C76-F3A0-8A10-0B5AC407B4C8}"/>
              </a:ext>
            </a:extLst>
          </p:cNvPr>
          <p:cNvSpPr txBox="1"/>
          <p:nvPr/>
        </p:nvSpPr>
        <p:spPr>
          <a:xfrm>
            <a:off x="856130" y="5367394"/>
            <a:ext cx="6096000" cy="400110"/>
          </a:xfrm>
          <a:prstGeom prst="rect">
            <a:avLst/>
          </a:prstGeom>
          <a:noFill/>
        </p:spPr>
        <p:txBody>
          <a:bodyPr wrap="square">
            <a:spAutoFit/>
          </a:bodyPr>
          <a:lstStyle/>
          <a:p>
            <a:r>
              <a:rPr lang="en-GB" sz="1000" b="0" dirty="0">
                <a:solidFill>
                  <a:srgbClr val="382765"/>
                </a:solidFill>
                <a:effectLst/>
                <a:latin typeface="Arial" panose="020B0604020202020204" pitchFamily="34" charset="0"/>
                <a:cs typeface="Arial" panose="020B0604020202020204" pitchFamily="34" charset="0"/>
              </a:rPr>
              <a:t>Sources: Physical Activity: Key Facts, </a:t>
            </a:r>
            <a:r>
              <a:rPr lang="en-GB" sz="1000" b="0" i="1" dirty="0">
                <a:solidFill>
                  <a:srgbClr val="382765"/>
                </a:solidFill>
                <a:effectLst/>
                <a:latin typeface="Arial" panose="020B0604020202020204" pitchFamily="34" charset="0"/>
                <a:cs typeface="Arial" panose="020B0604020202020204" pitchFamily="34" charset="0"/>
              </a:rPr>
              <a:t>World Health Organisation, June 2024</a:t>
            </a:r>
            <a:r>
              <a:rPr lang="en-GB" sz="1000" b="0" dirty="0">
                <a:solidFill>
                  <a:srgbClr val="382765"/>
                </a:solidFill>
                <a:effectLst/>
                <a:latin typeface="Arial" panose="020B0604020202020204" pitchFamily="34" charset="0"/>
                <a:cs typeface="Arial" panose="020B0604020202020204" pitchFamily="34" charset="0"/>
              </a:rPr>
              <a:t>. </a:t>
            </a:r>
            <a:br>
              <a:rPr lang="en-GB" sz="1000" b="0" dirty="0">
                <a:solidFill>
                  <a:srgbClr val="382765"/>
                </a:solidFill>
                <a:effectLst/>
                <a:latin typeface="Arial" panose="020B0604020202020204" pitchFamily="34" charset="0"/>
                <a:cs typeface="Arial" panose="020B0604020202020204" pitchFamily="34" charset="0"/>
              </a:rPr>
            </a:br>
            <a:r>
              <a:rPr lang="en-GB" sz="1000" b="0" dirty="0">
                <a:solidFill>
                  <a:srgbClr val="382765"/>
                </a:solidFill>
                <a:effectLst/>
                <a:latin typeface="Arial" panose="020B0604020202020204" pitchFamily="34" charset="0"/>
                <a:cs typeface="Arial" panose="020B0604020202020204" pitchFamily="34" charset="0"/>
              </a:rPr>
              <a:t>Internal Communications Trends Report, </a:t>
            </a:r>
            <a:r>
              <a:rPr lang="en-GB" sz="1000" b="0" i="1" dirty="0">
                <a:solidFill>
                  <a:srgbClr val="382765"/>
                </a:solidFill>
                <a:effectLst/>
                <a:latin typeface="Arial" panose="020B0604020202020204" pitchFamily="34" charset="0"/>
                <a:cs typeface="Arial" panose="020B0604020202020204" pitchFamily="34" charset="0"/>
              </a:rPr>
              <a:t>Workshop, 2024 </a:t>
            </a:r>
            <a:endParaRPr lang="en-GB" sz="1000" i="1" dirty="0">
              <a:solidFill>
                <a:srgbClr val="382765"/>
              </a:solidFill>
              <a:effectLst/>
              <a:latin typeface="Arial" panose="020B0604020202020204" pitchFamily="34" charset="0"/>
              <a:cs typeface="Arial" panose="020B0604020202020204" pitchFamily="34" charset="0"/>
            </a:endParaRPr>
          </a:p>
        </p:txBody>
      </p:sp>
      <p:pic>
        <p:nvPicPr>
          <p:cNvPr id="4098" name="Picture 2">
            <a:extLst>
              <a:ext uri="{FF2B5EF4-FFF2-40B4-BE49-F238E27FC236}">
                <a16:creationId xmlns:a16="http://schemas.microsoft.com/office/drawing/2014/main" id="{163DA4F2-5318-4823-7D7A-AEDB1DF9AA1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46814" y="365125"/>
            <a:ext cx="5045187" cy="5045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9868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with her backache&#10;&#10;Description automatically generated">
            <a:extLst>
              <a:ext uri="{FF2B5EF4-FFF2-40B4-BE49-F238E27FC236}">
                <a16:creationId xmlns:a16="http://schemas.microsoft.com/office/drawing/2014/main" id="{8C4BB5FE-E41A-BE7B-6AA3-B5A679AB9FD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747028" y="1628775"/>
            <a:ext cx="5154951" cy="3945848"/>
          </a:xfrm>
          <a:prstGeom prst="rect">
            <a:avLst/>
          </a:prstGeom>
        </p:spPr>
      </p:pic>
      <p:sp>
        <p:nvSpPr>
          <p:cNvPr id="2" name="Title 1">
            <a:extLst>
              <a:ext uri="{FF2B5EF4-FFF2-40B4-BE49-F238E27FC236}">
                <a16:creationId xmlns:a16="http://schemas.microsoft.com/office/drawing/2014/main" id="{7DBC3AD3-4999-4C47-8E39-8F8780D7E16C}"/>
              </a:ext>
            </a:extLst>
          </p:cNvPr>
          <p:cNvSpPr>
            <a:spLocks noGrp="1"/>
          </p:cNvSpPr>
          <p:nvPr>
            <p:ph type="title"/>
          </p:nvPr>
        </p:nvSpPr>
        <p:spPr/>
        <p:txBody>
          <a:bodyPr/>
          <a:lstStyle/>
          <a:p>
            <a:r>
              <a:rPr lang="en-GB" dirty="0"/>
              <a:t>Musculoskeletal disorders (MSDs) on the increase</a:t>
            </a:r>
          </a:p>
        </p:txBody>
      </p:sp>
      <p:sp>
        <p:nvSpPr>
          <p:cNvPr id="3" name="Content Placeholder 2">
            <a:extLst>
              <a:ext uri="{FF2B5EF4-FFF2-40B4-BE49-F238E27FC236}">
                <a16:creationId xmlns:a16="http://schemas.microsoft.com/office/drawing/2014/main" id="{FD34F2B0-D607-A643-F69F-B9853D9B216B}"/>
              </a:ext>
            </a:extLst>
          </p:cNvPr>
          <p:cNvSpPr>
            <a:spLocks noGrp="1"/>
          </p:cNvSpPr>
          <p:nvPr>
            <p:ph idx="1"/>
          </p:nvPr>
        </p:nvSpPr>
        <p:spPr>
          <a:xfrm>
            <a:off x="854826" y="1825625"/>
            <a:ext cx="6036733" cy="3843655"/>
          </a:xfrm>
        </p:spPr>
        <p:txBody>
          <a:bodyPr>
            <a:normAutofit/>
          </a:bodyPr>
          <a:lstStyle/>
          <a:p>
            <a:pPr>
              <a:lnSpc>
                <a:spcPct val="100000"/>
              </a:lnSpc>
              <a:spcAft>
                <a:spcPts val="300"/>
              </a:spcAft>
            </a:pPr>
            <a:r>
              <a:rPr lang="en-GB" sz="1800" dirty="0"/>
              <a:t>MSDs from prolonged sitting, poor posture </a:t>
            </a:r>
            <a:br>
              <a:rPr lang="en-GB" sz="1800" dirty="0"/>
            </a:br>
            <a:r>
              <a:rPr lang="en-GB" sz="1800" dirty="0"/>
              <a:t>and inadequate equipment in </a:t>
            </a:r>
            <a:r>
              <a:rPr lang="en-GB" sz="1800" b="1" dirty="0"/>
              <a:t>offices</a:t>
            </a:r>
            <a:r>
              <a:rPr lang="en-GB" sz="1800" dirty="0"/>
              <a:t> cause </a:t>
            </a:r>
            <a:br>
              <a:rPr lang="en-GB" sz="1800" dirty="0"/>
            </a:br>
            <a:r>
              <a:rPr lang="en-GB" sz="1800" dirty="0"/>
              <a:t>pain and long-term absenteeism</a:t>
            </a:r>
          </a:p>
          <a:p>
            <a:pPr>
              <a:lnSpc>
                <a:spcPct val="100000"/>
              </a:lnSpc>
              <a:spcAft>
                <a:spcPts val="300"/>
              </a:spcAft>
            </a:pPr>
            <a:r>
              <a:rPr lang="en-GB" sz="1800" dirty="0"/>
              <a:t>T</a:t>
            </a:r>
            <a:r>
              <a:rPr lang="en-GB" sz="1800" dirty="0">
                <a:effectLst/>
              </a:rPr>
              <a:t>he main cause of insurance claims in Europe </a:t>
            </a:r>
          </a:p>
          <a:p>
            <a:pPr>
              <a:lnSpc>
                <a:spcPct val="100000"/>
              </a:lnSpc>
              <a:spcAft>
                <a:spcPts val="300"/>
              </a:spcAft>
            </a:pPr>
            <a:r>
              <a:rPr lang="en-GB" sz="1800" b="1" dirty="0"/>
              <a:t>Homeworkers</a:t>
            </a:r>
            <a:r>
              <a:rPr lang="en-GB" sz="1800" dirty="0"/>
              <a:t> likely to have laptops, tablets, </a:t>
            </a:r>
            <a:br>
              <a:rPr lang="en-GB" sz="1800" dirty="0"/>
            </a:br>
            <a:r>
              <a:rPr lang="en-GB" sz="1800" dirty="0"/>
              <a:t>screens, keyboards, at variable heights, </a:t>
            </a:r>
            <a:br>
              <a:rPr lang="en-GB" sz="1800" dirty="0"/>
            </a:br>
            <a:r>
              <a:rPr lang="en-GB" sz="1800" dirty="0"/>
              <a:t>with limited ergonomic supports</a:t>
            </a:r>
          </a:p>
          <a:p>
            <a:endParaRPr lang="en-GB" sz="1800" dirty="0"/>
          </a:p>
          <a:p>
            <a:endParaRPr lang="en-GB" dirty="0">
              <a:effectLst/>
            </a:endParaRPr>
          </a:p>
          <a:p>
            <a:endParaRPr lang="en-GB" dirty="0"/>
          </a:p>
        </p:txBody>
      </p:sp>
      <p:sp>
        <p:nvSpPr>
          <p:cNvPr id="4" name="TextBox 3">
            <a:extLst>
              <a:ext uri="{FF2B5EF4-FFF2-40B4-BE49-F238E27FC236}">
                <a16:creationId xmlns:a16="http://schemas.microsoft.com/office/drawing/2014/main" id="{1E96BF6F-847C-8290-2A30-12640CC630AD}"/>
              </a:ext>
            </a:extLst>
          </p:cNvPr>
          <p:cNvSpPr txBox="1"/>
          <p:nvPr/>
        </p:nvSpPr>
        <p:spPr>
          <a:xfrm>
            <a:off x="874061" y="4762817"/>
            <a:ext cx="5221939" cy="861774"/>
          </a:xfrm>
          <a:prstGeom prst="rect">
            <a:avLst/>
          </a:prstGeom>
          <a:noFill/>
        </p:spPr>
        <p:txBody>
          <a:bodyPr wrap="square" rtlCol="0">
            <a:spAutoFit/>
          </a:bodyPr>
          <a:lstStyle/>
          <a:p>
            <a:r>
              <a:rPr lang="en-GB" sz="1000" dirty="0">
                <a:solidFill>
                  <a:srgbClr val="382765"/>
                </a:solidFill>
                <a:latin typeface="Arial" panose="020B0604020202020204" pitchFamily="34" charset="0"/>
                <a:cs typeface="Arial" panose="020B0604020202020204" pitchFamily="34" charset="0"/>
              </a:rPr>
              <a:t>Sources: </a:t>
            </a:r>
            <a:r>
              <a:rPr lang="en-GB" sz="1000" dirty="0">
                <a:solidFill>
                  <a:srgbClr val="382765"/>
                </a:solidFill>
                <a:effectLst/>
                <a:latin typeface="Arial" panose="020B0604020202020204" pitchFamily="34" charset="0"/>
                <a:cs typeface="Arial" panose="020B0604020202020204" pitchFamily="34" charset="0"/>
              </a:rPr>
              <a:t>The WTW 2024 Global Medical Trends Survey; </a:t>
            </a:r>
            <a:r>
              <a:rPr lang="en-GB" sz="1000" dirty="0">
                <a:solidFill>
                  <a:srgbClr val="382765"/>
                </a:solidFill>
                <a:latin typeface="Arial" panose="020B0604020202020204" pitchFamily="34" charset="0"/>
                <a:cs typeface="Arial" panose="020B0604020202020204" pitchFamily="34" charset="0"/>
              </a:rPr>
              <a:t>T</a:t>
            </a:r>
            <a:r>
              <a:rPr lang="en-GB" sz="1000" dirty="0">
                <a:solidFill>
                  <a:srgbClr val="382765"/>
                </a:solidFill>
                <a:effectLst/>
                <a:latin typeface="Arial" panose="020B0604020202020204" pitchFamily="34" charset="0"/>
                <a:cs typeface="Arial" panose="020B0604020202020204" pitchFamily="34" charset="0"/>
              </a:rPr>
              <a:t>elework-related risk factors for musculoskeletal disorders, </a:t>
            </a:r>
            <a:r>
              <a:rPr lang="en-GB" sz="1000" i="1" dirty="0">
                <a:solidFill>
                  <a:srgbClr val="382765"/>
                </a:solidFill>
                <a:effectLst/>
                <a:latin typeface="Arial" panose="020B0604020202020204" pitchFamily="34" charset="0"/>
                <a:cs typeface="Arial" panose="020B0604020202020204" pitchFamily="34" charset="0"/>
              </a:rPr>
              <a:t>Frontiers in Public Health, 2023; </a:t>
            </a:r>
            <a:r>
              <a:rPr lang="en-GB" sz="1000" dirty="0">
                <a:solidFill>
                  <a:srgbClr val="382765"/>
                </a:solidFill>
                <a:latin typeface="Arial" panose="020B0604020202020204" pitchFamily="34" charset="0"/>
                <a:cs typeface="Arial" panose="020B0604020202020204" pitchFamily="34" charset="0"/>
              </a:rPr>
              <a:t>A systematic review of work-related musculoskeletal disorders and risk factors among computer users, </a:t>
            </a:r>
            <a:r>
              <a:rPr lang="en-GB" sz="1000" i="1" dirty="0">
                <a:solidFill>
                  <a:srgbClr val="382765"/>
                </a:solidFill>
                <a:latin typeface="Arial" panose="020B0604020202020204" pitchFamily="34" charset="0"/>
                <a:cs typeface="Arial" panose="020B0604020202020204" pitchFamily="34" charset="0"/>
              </a:rPr>
              <a:t>Helion, 2024</a:t>
            </a:r>
          </a:p>
          <a:p>
            <a:endParaRPr lang="en-GB" sz="1000" dirty="0">
              <a:solidFill>
                <a:srgbClr val="382765"/>
              </a:solidFill>
              <a:effectLst/>
              <a:latin typeface="Arial" panose="020B0604020202020204" pitchFamily="34" charset="0"/>
              <a:cs typeface="Arial" panose="020B0604020202020204" pitchFamily="34" charset="0"/>
            </a:endParaRPr>
          </a:p>
          <a:p>
            <a:endParaRPr lang="en-GB" sz="1000" i="1" dirty="0">
              <a:solidFill>
                <a:srgbClr val="382765"/>
              </a:solidFill>
            </a:endParaRPr>
          </a:p>
        </p:txBody>
      </p:sp>
    </p:spTree>
    <p:extLst>
      <p:ext uri="{BB962C8B-B14F-4D97-AF65-F5344CB8AC3E}">
        <p14:creationId xmlns:p14="http://schemas.microsoft.com/office/powerpoint/2010/main" val="548375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030EE0E5-AD5B-EE40-039C-368EB07325C5}"/>
              </a:ext>
            </a:extLst>
          </p:cNvPr>
          <p:cNvSpPr>
            <a:spLocks noGrp="1"/>
          </p:cNvSpPr>
          <p:nvPr>
            <p:ph type="title"/>
          </p:nvPr>
        </p:nvSpPr>
        <p:spPr>
          <a:xfrm>
            <a:off x="838200" y="365125"/>
            <a:ext cx="10515600" cy="1325563"/>
          </a:xfrm>
        </p:spPr>
        <p:txBody>
          <a:bodyPr>
            <a:normAutofit/>
          </a:bodyPr>
          <a:lstStyle/>
          <a:p>
            <a:r>
              <a:rPr lang="en-AU" sz="3200" b="0" dirty="0">
                <a:solidFill>
                  <a:srgbClr val="382765"/>
                </a:solidFill>
              </a:rPr>
              <a:t>Why we can’t afford to sit still  </a:t>
            </a:r>
            <a:endParaRPr lang="en-GB" sz="3200" b="0" dirty="0">
              <a:solidFill>
                <a:srgbClr val="382765"/>
              </a:solidFill>
            </a:endParaRPr>
          </a:p>
        </p:txBody>
      </p:sp>
      <p:sp>
        <p:nvSpPr>
          <p:cNvPr id="14" name="Content Placeholder 1">
            <a:extLst>
              <a:ext uri="{FF2B5EF4-FFF2-40B4-BE49-F238E27FC236}">
                <a16:creationId xmlns:a16="http://schemas.microsoft.com/office/drawing/2014/main" id="{49676DAA-336F-1A0B-A284-FC1A307D8208}"/>
              </a:ext>
            </a:extLst>
          </p:cNvPr>
          <p:cNvSpPr>
            <a:spLocks noGrp="1"/>
          </p:cNvSpPr>
          <p:nvPr>
            <p:ph sz="half" idx="1"/>
          </p:nvPr>
        </p:nvSpPr>
        <p:spPr>
          <a:xfrm>
            <a:off x="865497" y="1530432"/>
            <a:ext cx="5414987" cy="3289218"/>
          </a:xfrm>
        </p:spPr>
        <p:txBody>
          <a:bodyPr>
            <a:noAutofit/>
          </a:bodyPr>
          <a:lstStyle/>
          <a:p>
            <a:r>
              <a:rPr lang="en-AU" sz="1800" dirty="0">
                <a:solidFill>
                  <a:srgbClr val="382765"/>
                </a:solidFill>
              </a:rPr>
              <a:t>Workers in Germany</a:t>
            </a:r>
            <a:r>
              <a:rPr lang="en-US" sz="1800" dirty="0">
                <a:solidFill>
                  <a:srgbClr val="382765"/>
                </a:solidFill>
              </a:rPr>
              <a:t> spend </a:t>
            </a:r>
            <a:r>
              <a:rPr lang="en-US" sz="1800" b="1" dirty="0">
                <a:solidFill>
                  <a:srgbClr val="382765"/>
                </a:solidFill>
              </a:rPr>
              <a:t>9.2 hours/day </a:t>
            </a:r>
            <a:br>
              <a:rPr lang="en-US" sz="1800" b="1" dirty="0">
                <a:solidFill>
                  <a:srgbClr val="382765"/>
                </a:solidFill>
              </a:rPr>
            </a:br>
            <a:r>
              <a:rPr lang="en-US" sz="1800" dirty="0">
                <a:solidFill>
                  <a:srgbClr val="382765"/>
                </a:solidFill>
              </a:rPr>
              <a:t>on average sitting, up from 8.7 in 2021</a:t>
            </a:r>
            <a:endParaRPr lang="en-AU" sz="1800" dirty="0">
              <a:solidFill>
                <a:srgbClr val="382765"/>
              </a:solidFill>
            </a:endParaRPr>
          </a:p>
          <a:p>
            <a:r>
              <a:rPr lang="en-GB" sz="1800" i="1" dirty="0">
                <a:solidFill>
                  <a:srgbClr val="382765"/>
                </a:solidFill>
              </a:rPr>
              <a:t>‘More than 8 hours sitting can lead to a 27% increased risk of premature death compared to less than 4 hours sitting per day’</a:t>
            </a:r>
          </a:p>
          <a:p>
            <a:r>
              <a:rPr lang="en-GB" sz="1800" dirty="0">
                <a:solidFill>
                  <a:srgbClr val="382765"/>
                </a:solidFill>
              </a:rPr>
              <a:t>Poor posture can result in a 27kg force on the spine – the equivalent of having a child on </a:t>
            </a:r>
            <a:br>
              <a:rPr lang="en-GB" sz="1800" dirty="0">
                <a:solidFill>
                  <a:srgbClr val="382765"/>
                </a:solidFill>
              </a:rPr>
            </a:br>
            <a:r>
              <a:rPr lang="en-GB" sz="1800" dirty="0">
                <a:solidFill>
                  <a:srgbClr val="382765"/>
                </a:solidFill>
              </a:rPr>
              <a:t>your shoulders</a:t>
            </a:r>
          </a:p>
          <a:p>
            <a:r>
              <a:rPr lang="en-GB" sz="1800" b="1" dirty="0">
                <a:solidFill>
                  <a:srgbClr val="382765"/>
                </a:solidFill>
              </a:rPr>
              <a:t>Sit – Stand – Move</a:t>
            </a:r>
            <a:r>
              <a:rPr lang="en-GB" sz="1800" dirty="0">
                <a:solidFill>
                  <a:srgbClr val="382765"/>
                </a:solidFill>
              </a:rPr>
              <a:t>, is the best option </a:t>
            </a:r>
          </a:p>
          <a:p>
            <a:r>
              <a:rPr lang="en-US" sz="1800" dirty="0">
                <a:solidFill>
                  <a:srgbClr val="382765"/>
                </a:solidFill>
              </a:rPr>
              <a:t>On average, people using a sit/stand desk sit 64 minutes less a day</a:t>
            </a:r>
            <a:endParaRPr lang="en-GB" sz="1800" b="1" dirty="0">
              <a:solidFill>
                <a:srgbClr val="382765"/>
              </a:solidFill>
            </a:endParaRPr>
          </a:p>
        </p:txBody>
      </p:sp>
      <p:sp>
        <p:nvSpPr>
          <p:cNvPr id="5" name="Rectangle 4">
            <a:extLst>
              <a:ext uri="{FF2B5EF4-FFF2-40B4-BE49-F238E27FC236}">
                <a16:creationId xmlns:a16="http://schemas.microsoft.com/office/drawing/2014/main" id="{C241AA43-477B-8A7A-50DA-692E818DBE5F}"/>
              </a:ext>
            </a:extLst>
          </p:cNvPr>
          <p:cNvSpPr/>
          <p:nvPr/>
        </p:nvSpPr>
        <p:spPr>
          <a:xfrm>
            <a:off x="6566844" y="3527235"/>
            <a:ext cx="518615" cy="42556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 name="TextBox 1">
            <a:extLst>
              <a:ext uri="{FF2B5EF4-FFF2-40B4-BE49-F238E27FC236}">
                <a16:creationId xmlns:a16="http://schemas.microsoft.com/office/drawing/2014/main" id="{97926199-60E3-350C-20A6-F1F4A9AE545A}"/>
              </a:ext>
            </a:extLst>
          </p:cNvPr>
          <p:cNvSpPr txBox="1"/>
          <p:nvPr/>
        </p:nvSpPr>
        <p:spPr>
          <a:xfrm>
            <a:off x="865498" y="4979084"/>
            <a:ext cx="5494359" cy="861774"/>
          </a:xfrm>
          <a:prstGeom prst="rect">
            <a:avLst/>
          </a:prstGeom>
          <a:noFill/>
        </p:spPr>
        <p:txBody>
          <a:bodyPr wrap="square" rtlCol="0">
            <a:spAutoFit/>
          </a:bodyPr>
          <a:lstStyle/>
          <a:p>
            <a:r>
              <a:rPr lang="en-AU" sz="1000" b="0" dirty="0">
                <a:solidFill>
                  <a:srgbClr val="382765"/>
                </a:solidFill>
                <a:effectLst/>
                <a:latin typeface="Arial" panose="020B0604020202020204" pitchFamily="34" charset="0"/>
                <a:cs typeface="Arial" panose="020B0604020202020204" pitchFamily="34" charset="0"/>
              </a:rPr>
              <a:t>Sources: </a:t>
            </a:r>
            <a:r>
              <a:rPr lang="en-AU" sz="1000" dirty="0">
                <a:solidFill>
                  <a:srgbClr val="382765"/>
                </a:solidFill>
                <a:latin typeface="Arial" panose="020B0604020202020204" pitchFamily="34" charset="0"/>
                <a:cs typeface="Arial" panose="020B0604020202020204" pitchFamily="34" charset="0"/>
              </a:rPr>
              <a:t>Musculoskeletal disorders and prolonged static sitting; </a:t>
            </a:r>
            <a:r>
              <a:rPr lang="en-AU" sz="1000" i="1" dirty="0">
                <a:solidFill>
                  <a:srgbClr val="382765"/>
                </a:solidFill>
                <a:latin typeface="Arial" panose="020B0604020202020204" pitchFamily="34" charset="0"/>
                <a:cs typeface="Arial" panose="020B0604020202020204" pitchFamily="34" charset="0"/>
              </a:rPr>
              <a:t>European Agency for Safety and Health at Work, 2020; </a:t>
            </a:r>
            <a:r>
              <a:rPr lang="en-AU" sz="1000" b="0" dirty="0">
                <a:solidFill>
                  <a:srgbClr val="382765"/>
                </a:solidFill>
                <a:effectLst/>
                <a:latin typeface="Arial" panose="020B0604020202020204" pitchFamily="34" charset="0"/>
                <a:cs typeface="Arial" panose="020B0604020202020204" pitchFamily="34" charset="0"/>
              </a:rPr>
              <a:t>Health and Movement Behaviour. </a:t>
            </a:r>
            <a:r>
              <a:rPr lang="en-AU" sz="1000" b="0" i="1" dirty="0">
                <a:solidFill>
                  <a:srgbClr val="382765"/>
                </a:solidFill>
                <a:effectLst/>
                <a:latin typeface="Arial" panose="020B0604020202020204" pitchFamily="34" charset="0"/>
                <a:cs typeface="Arial" panose="020B0604020202020204" pitchFamily="34" charset="0"/>
              </a:rPr>
              <a:t>DKV Report, 2023 </a:t>
            </a:r>
            <a:r>
              <a:rPr lang="en-AU" sz="1000" b="0" dirty="0">
                <a:solidFill>
                  <a:srgbClr val="382765"/>
                </a:solidFill>
                <a:effectLst/>
                <a:latin typeface="Arial" panose="020B0604020202020204" pitchFamily="34" charset="0"/>
                <a:cs typeface="Arial" panose="020B0604020202020204" pitchFamily="34" charset="0"/>
              </a:rPr>
              <a:t>Sitting While Working, </a:t>
            </a:r>
            <a:r>
              <a:rPr lang="en-AU" sz="1000" b="0" i="1" dirty="0">
                <a:solidFill>
                  <a:srgbClr val="382765"/>
                </a:solidFill>
                <a:effectLst/>
                <a:latin typeface="Arial" panose="020B0604020202020204" pitchFamily="34" charset="0"/>
                <a:cs typeface="Arial" panose="020B0604020202020204" pitchFamily="34" charset="0"/>
              </a:rPr>
              <a:t>TNO, February 2024; </a:t>
            </a:r>
            <a:r>
              <a:rPr lang="en-AU" sz="1000" b="0" dirty="0">
                <a:solidFill>
                  <a:srgbClr val="382765"/>
                </a:solidFill>
                <a:effectLst/>
                <a:latin typeface="Arial" panose="020B0604020202020204" pitchFamily="34" charset="0"/>
                <a:cs typeface="Arial" panose="020B0604020202020204" pitchFamily="34" charset="0"/>
              </a:rPr>
              <a:t>How Poor Posture Causes Neck Pain</a:t>
            </a:r>
            <a:r>
              <a:rPr lang="en-AU" sz="1000" b="0" i="1" dirty="0">
                <a:solidFill>
                  <a:srgbClr val="382765"/>
                </a:solidFill>
                <a:effectLst/>
                <a:latin typeface="Arial" panose="020B0604020202020204" pitchFamily="34" charset="0"/>
                <a:cs typeface="Arial" panose="020B0604020202020204" pitchFamily="34" charset="0"/>
              </a:rPr>
              <a:t>, Spine Health, 2018; </a:t>
            </a:r>
            <a:r>
              <a:rPr lang="en-AU" sz="1000" b="0" dirty="0">
                <a:solidFill>
                  <a:srgbClr val="382765"/>
                </a:solidFill>
                <a:effectLst/>
                <a:latin typeface="Arial" panose="020B0604020202020204" pitchFamily="34" charset="0"/>
                <a:cs typeface="Arial" panose="020B0604020202020204" pitchFamily="34" charset="0"/>
              </a:rPr>
              <a:t>Effectiveness of an intervention for reducing sitting time and improving health in office workers: three arm cluster randomised controlled trial, </a:t>
            </a:r>
            <a:r>
              <a:rPr lang="en-AU" sz="1000" b="0" i="1" dirty="0">
                <a:solidFill>
                  <a:srgbClr val="382765"/>
                </a:solidFill>
                <a:effectLst/>
                <a:latin typeface="Arial" panose="020B0604020202020204" pitchFamily="34" charset="0"/>
                <a:cs typeface="Arial" panose="020B0604020202020204" pitchFamily="34" charset="0"/>
              </a:rPr>
              <a:t>BMJ, 2022</a:t>
            </a:r>
            <a:endParaRPr lang="en-AU" sz="1000" dirty="0">
              <a:solidFill>
                <a:srgbClr val="382765"/>
              </a:solidFill>
              <a:effectLst/>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3D241A1E-4BFD-AC39-FE02-F3F426060956}"/>
              </a:ext>
            </a:extLst>
          </p:cNvPr>
          <p:cNvPicPr>
            <a:picLocks noChangeAspect="1"/>
          </p:cNvPicPr>
          <p:nvPr/>
        </p:nvPicPr>
        <p:blipFill>
          <a:blip r:embed="rId3"/>
          <a:srcRect r="21357"/>
          <a:stretch/>
        </p:blipFill>
        <p:spPr>
          <a:xfrm>
            <a:off x="6516057" y="1634874"/>
            <a:ext cx="5416214" cy="3330055"/>
          </a:xfrm>
          <a:prstGeom prst="rect">
            <a:avLst/>
          </a:prstGeom>
        </p:spPr>
      </p:pic>
    </p:spTree>
    <p:extLst>
      <p:ext uri="{BB962C8B-B14F-4D97-AF65-F5344CB8AC3E}">
        <p14:creationId xmlns:p14="http://schemas.microsoft.com/office/powerpoint/2010/main" val="3443374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A person standing on a table with a computer&#10;&#10;Description automatically generated">
            <a:extLst>
              <a:ext uri="{FF2B5EF4-FFF2-40B4-BE49-F238E27FC236}">
                <a16:creationId xmlns:a16="http://schemas.microsoft.com/office/drawing/2014/main" id="{C8C1D223-0C8C-6A43-E7A2-92C33C9F7D50}"/>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0"/>
            <a:ext cx="12192000" cy="6031578"/>
          </a:xfrm>
          <a:prstGeom prst="rect">
            <a:avLst/>
          </a:prstGeom>
        </p:spPr>
      </p:pic>
      <p:sp>
        <p:nvSpPr>
          <p:cNvPr id="5" name="Rectangle 4">
            <a:extLst>
              <a:ext uri="{FF2B5EF4-FFF2-40B4-BE49-F238E27FC236}">
                <a16:creationId xmlns:a16="http://schemas.microsoft.com/office/drawing/2014/main" id="{CBC3456A-9877-8CF8-40A2-88614665C35F}"/>
              </a:ext>
            </a:extLst>
          </p:cNvPr>
          <p:cNvSpPr/>
          <p:nvPr/>
        </p:nvSpPr>
        <p:spPr>
          <a:xfrm>
            <a:off x="707107" y="3625514"/>
            <a:ext cx="1080000" cy="1037723"/>
          </a:xfrm>
          <a:prstGeom prst="rect">
            <a:avLst/>
          </a:prstGeom>
          <a:solidFill>
            <a:schemeClr val="bg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CH" sz="4000" b="1" dirty="0">
                <a:solidFill>
                  <a:srgbClr val="382765"/>
                </a:solidFill>
              </a:rPr>
              <a:t>10%</a:t>
            </a:r>
          </a:p>
        </p:txBody>
      </p:sp>
      <p:sp>
        <p:nvSpPr>
          <p:cNvPr id="6" name="Rectangle 5">
            <a:extLst>
              <a:ext uri="{FF2B5EF4-FFF2-40B4-BE49-F238E27FC236}">
                <a16:creationId xmlns:a16="http://schemas.microsoft.com/office/drawing/2014/main" id="{9EE263F1-2EAD-0D10-59B9-6F8EEAE78292}"/>
              </a:ext>
            </a:extLst>
          </p:cNvPr>
          <p:cNvSpPr/>
          <p:nvPr/>
        </p:nvSpPr>
        <p:spPr>
          <a:xfrm>
            <a:off x="10978064" y="1000460"/>
            <a:ext cx="1080000" cy="1080000"/>
          </a:xfrm>
          <a:prstGeom prst="rect">
            <a:avLst/>
          </a:prstGeom>
          <a:solidFill>
            <a:schemeClr val="bg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CH" sz="4000" b="1" dirty="0">
                <a:solidFill>
                  <a:srgbClr val="382765"/>
                </a:solidFill>
              </a:rPr>
              <a:t>60%</a:t>
            </a:r>
          </a:p>
        </p:txBody>
      </p:sp>
      <p:sp>
        <p:nvSpPr>
          <p:cNvPr id="7" name="Rectangle 6">
            <a:extLst>
              <a:ext uri="{FF2B5EF4-FFF2-40B4-BE49-F238E27FC236}">
                <a16:creationId xmlns:a16="http://schemas.microsoft.com/office/drawing/2014/main" id="{2702E44C-527E-4278-E50F-96C9399B397A}"/>
              </a:ext>
            </a:extLst>
          </p:cNvPr>
          <p:cNvSpPr/>
          <p:nvPr/>
        </p:nvSpPr>
        <p:spPr>
          <a:xfrm>
            <a:off x="5016000" y="282576"/>
            <a:ext cx="1080000" cy="1080000"/>
          </a:xfrm>
          <a:prstGeom prst="rect">
            <a:avLst/>
          </a:prstGeom>
          <a:solidFill>
            <a:schemeClr val="bg1">
              <a:alpha val="7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CH" sz="4000" b="1" dirty="0">
                <a:solidFill>
                  <a:srgbClr val="382765"/>
                </a:solidFill>
              </a:rPr>
              <a:t>30%</a:t>
            </a:r>
          </a:p>
        </p:txBody>
      </p:sp>
      <p:pic>
        <p:nvPicPr>
          <p:cNvPr id="2" name="Picture 1">
            <a:extLst>
              <a:ext uri="{FF2B5EF4-FFF2-40B4-BE49-F238E27FC236}">
                <a16:creationId xmlns:a16="http://schemas.microsoft.com/office/drawing/2014/main" id="{2F0E723C-B933-1EA2-0013-52150F844B9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493479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E970EF7E-8871-8592-D0AE-25C5C8A92ABA}"/>
              </a:ext>
            </a:extLst>
          </p:cNvPr>
          <p:cNvPicPr>
            <a:picLocks noChangeAspect="1"/>
          </p:cNvPicPr>
          <p:nvPr/>
        </p:nvPicPr>
        <p:blipFill>
          <a:blip r:embed="rId3" cstate="print">
            <a:extLst>
              <a:ext uri="{28A0092B-C50C-407E-A947-70E740481C1C}">
                <a14:useLocalDpi xmlns:a14="http://schemas.microsoft.com/office/drawing/2010/main"/>
              </a:ext>
            </a:extLst>
          </a:blip>
          <a:srcRect b="-19398"/>
          <a:stretch/>
        </p:blipFill>
        <p:spPr>
          <a:xfrm>
            <a:off x="7794519" y="3511597"/>
            <a:ext cx="4397481"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11" name="Picture 10">
            <a:extLst>
              <a:ext uri="{FF2B5EF4-FFF2-40B4-BE49-F238E27FC236}">
                <a16:creationId xmlns:a16="http://schemas.microsoft.com/office/drawing/2014/main" id="{D717F726-B6CF-4194-5740-94CEE845B01F}"/>
              </a:ext>
            </a:extLst>
          </p:cNvPr>
          <p:cNvPicPr>
            <a:picLocks noChangeAspect="1"/>
          </p:cNvPicPr>
          <p:nvPr/>
        </p:nvPicPr>
        <p:blipFill>
          <a:blip r:embed="rId4" cstate="print">
            <a:extLst>
              <a:ext uri="{28A0092B-C50C-407E-A947-70E740481C1C}">
                <a14:useLocalDpi xmlns:a14="http://schemas.microsoft.com/office/drawing/2010/main"/>
              </a:ext>
            </a:extLst>
          </a:blip>
          <a:srcRect r="-6303" b="-5209"/>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9" name="Picture 8">
            <a:extLst>
              <a:ext uri="{FF2B5EF4-FFF2-40B4-BE49-F238E27FC236}">
                <a16:creationId xmlns:a16="http://schemas.microsoft.com/office/drawing/2014/main" id="{F13422F8-D672-2D1B-E317-46FC7547937A}"/>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pic>
        <p:nvPicPr>
          <p:cNvPr id="2" name="Picture 1">
            <a:extLst>
              <a:ext uri="{FF2B5EF4-FFF2-40B4-BE49-F238E27FC236}">
                <a16:creationId xmlns:a16="http://schemas.microsoft.com/office/drawing/2014/main" id="{4C2F6AF5-22A5-EE16-30E6-7EDF446E352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681857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erson sitting on a desk&#10;&#10;Description automatically generated">
            <a:extLst>
              <a:ext uri="{FF2B5EF4-FFF2-40B4-BE49-F238E27FC236}">
                <a16:creationId xmlns:a16="http://schemas.microsoft.com/office/drawing/2014/main" id="{B97E3113-9DC3-9DF4-74EE-ED40A30516FF}"/>
              </a:ext>
            </a:extLst>
          </p:cNvPr>
          <p:cNvPicPr>
            <a:picLocks noChangeAspect="1"/>
          </p:cNvPicPr>
          <p:nvPr/>
        </p:nvPicPr>
        <p:blipFill>
          <a:blip r:embed="rId3" cstate="print">
            <a:extLst>
              <a:ext uri="{28A0092B-C50C-407E-A947-70E740481C1C}">
                <a14:useLocalDpi xmlns:a14="http://schemas.microsoft.com/office/drawing/2010/main"/>
              </a:ext>
            </a:extLst>
          </a:blip>
          <a:srcRect b="-17706"/>
          <a:stretch/>
        </p:blipFill>
        <p:spPr>
          <a:xfrm>
            <a:off x="20" y="1282"/>
            <a:ext cx="12191980" cy="6856718"/>
          </a:xfrm>
          <a:prstGeom prst="rect">
            <a:avLst/>
          </a:prstGeom>
        </p:spPr>
      </p:pic>
      <p:pic>
        <p:nvPicPr>
          <p:cNvPr id="2" name="Picture 1">
            <a:extLst>
              <a:ext uri="{FF2B5EF4-FFF2-40B4-BE49-F238E27FC236}">
                <a16:creationId xmlns:a16="http://schemas.microsoft.com/office/drawing/2014/main" id="{B3712166-CD98-F727-6AE1-16645636FA0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399613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descr="A person standing on a desk&#10;&#10;Description automatically generated">
            <a:extLst>
              <a:ext uri="{FF2B5EF4-FFF2-40B4-BE49-F238E27FC236}">
                <a16:creationId xmlns:a16="http://schemas.microsoft.com/office/drawing/2014/main" id="{BC8FD24F-707E-F20B-9A67-53E2AA374A8D}"/>
              </a:ext>
            </a:extLst>
          </p:cNvPr>
          <p:cNvPicPr>
            <a:picLocks noChangeAspect="1"/>
          </p:cNvPicPr>
          <p:nvPr/>
        </p:nvPicPr>
        <p:blipFill>
          <a:blip r:embed="rId3" cstate="print">
            <a:extLst>
              <a:ext uri="{28A0092B-C50C-407E-A947-70E740481C1C}">
                <a14:useLocalDpi xmlns:a14="http://schemas.microsoft.com/office/drawing/2010/main"/>
              </a:ext>
            </a:extLst>
          </a:blip>
          <a:srcRect b="-15519"/>
          <a:stretch/>
        </p:blipFill>
        <p:spPr>
          <a:xfrm>
            <a:off x="20" y="10"/>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11" name="Picture 10" descr="A person sitting at a desk with a robot&#10;&#10;Description automatically generated">
            <a:extLst>
              <a:ext uri="{FF2B5EF4-FFF2-40B4-BE49-F238E27FC236}">
                <a16:creationId xmlns:a16="http://schemas.microsoft.com/office/drawing/2014/main" id="{BB2ABF8E-4916-9E0C-1A4F-6AB259B0B9D4}"/>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b="-19249"/>
          <a:stretch/>
        </p:blipFill>
        <p:spPr>
          <a:xfrm>
            <a:off x="5790353" y="10"/>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pic>
        <p:nvPicPr>
          <p:cNvPr id="2" name="Picture 1">
            <a:extLst>
              <a:ext uri="{FF2B5EF4-FFF2-40B4-BE49-F238E27FC236}">
                <a16:creationId xmlns:a16="http://schemas.microsoft.com/office/drawing/2014/main" id="{435E792A-79E5-F813-4FF1-BF9B09079B9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14102727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D53F4DC-D031-822F-D483-CBE57ACCA6CB}"/>
              </a:ext>
            </a:extLst>
          </p:cNvPr>
          <p:cNvPicPr>
            <a:picLocks noChangeAspect="1"/>
          </p:cNvPicPr>
          <p:nvPr/>
        </p:nvPicPr>
        <p:blipFill>
          <a:blip r:embed="rId3" cstate="print">
            <a:extLst>
              <a:ext uri="{28A0092B-C50C-407E-A947-70E740481C1C}">
                <a14:useLocalDpi xmlns:a14="http://schemas.microsoft.com/office/drawing/2010/main"/>
              </a:ext>
            </a:extLst>
          </a:blip>
          <a:srcRect b="-15557"/>
          <a:stretch/>
        </p:blipFill>
        <p:spPr>
          <a:xfrm>
            <a:off x="192528" y="171716"/>
            <a:ext cx="3793268" cy="6514565"/>
          </a:xfrm>
          <a:prstGeom prst="rect">
            <a:avLst/>
          </a:prstGeom>
        </p:spPr>
      </p:pic>
      <p:pic>
        <p:nvPicPr>
          <p:cNvPr id="9" name="Picture 8">
            <a:extLst>
              <a:ext uri="{FF2B5EF4-FFF2-40B4-BE49-F238E27FC236}">
                <a16:creationId xmlns:a16="http://schemas.microsoft.com/office/drawing/2014/main" id="{102AEB01-BAEB-939A-5323-A56866F005CF}"/>
              </a:ext>
            </a:extLst>
          </p:cNvPr>
          <p:cNvPicPr>
            <a:picLocks noChangeAspect="1"/>
          </p:cNvPicPr>
          <p:nvPr/>
        </p:nvPicPr>
        <p:blipFill>
          <a:blip r:embed="rId4" cstate="print">
            <a:extLst>
              <a:ext uri="{28A0092B-C50C-407E-A947-70E740481C1C}">
                <a14:useLocalDpi xmlns:a14="http://schemas.microsoft.com/office/drawing/2010/main"/>
              </a:ext>
            </a:extLst>
          </a:blip>
          <a:srcRect b="-8061"/>
          <a:stretch/>
        </p:blipFill>
        <p:spPr>
          <a:xfrm>
            <a:off x="4184538" y="125536"/>
            <a:ext cx="3822924" cy="6514565"/>
          </a:xfrm>
          <a:prstGeom prst="rect">
            <a:avLst/>
          </a:prstGeom>
        </p:spPr>
      </p:pic>
      <p:pic>
        <p:nvPicPr>
          <p:cNvPr id="7" name="Picture 6">
            <a:extLst>
              <a:ext uri="{FF2B5EF4-FFF2-40B4-BE49-F238E27FC236}">
                <a16:creationId xmlns:a16="http://schemas.microsoft.com/office/drawing/2014/main" id="{9061E3FE-A688-312F-C91C-73FD1B483936}"/>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188032" y="171716"/>
            <a:ext cx="3799007" cy="6514565"/>
          </a:xfrm>
          <a:prstGeom prst="rect">
            <a:avLst/>
          </a:prstGeom>
        </p:spPr>
      </p:pic>
      <p:pic>
        <p:nvPicPr>
          <p:cNvPr id="2" name="Picture 1">
            <a:extLst>
              <a:ext uri="{FF2B5EF4-FFF2-40B4-BE49-F238E27FC236}">
                <a16:creationId xmlns:a16="http://schemas.microsoft.com/office/drawing/2014/main" id="{0464C425-23C2-7CE0-827E-6054367625F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1607370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91F72A9-1289-8370-C772-8325B1BF95D0}"/>
              </a:ext>
            </a:extLst>
          </p:cNvPr>
          <p:cNvPicPr>
            <a:picLocks noChangeAspect="1"/>
          </p:cNvPicPr>
          <p:nvPr/>
        </p:nvPicPr>
        <p:blipFill>
          <a:blip r:embed="rId3"/>
          <a:stretch>
            <a:fillRect/>
          </a:stretch>
        </p:blipFill>
        <p:spPr>
          <a:xfrm>
            <a:off x="1047504" y="1473637"/>
            <a:ext cx="4321938" cy="4343656"/>
          </a:xfrm>
          <a:prstGeom prst="rect">
            <a:avLst/>
          </a:prstGeom>
        </p:spPr>
      </p:pic>
      <p:pic>
        <p:nvPicPr>
          <p:cNvPr id="20" name="Picture 19">
            <a:extLst>
              <a:ext uri="{FF2B5EF4-FFF2-40B4-BE49-F238E27FC236}">
                <a16:creationId xmlns:a16="http://schemas.microsoft.com/office/drawing/2014/main" id="{14673F44-F543-BF78-3DC0-FDA84696D7A4}"/>
              </a:ext>
            </a:extLst>
          </p:cNvPr>
          <p:cNvPicPr>
            <a:picLocks noChangeAspect="1"/>
          </p:cNvPicPr>
          <p:nvPr/>
        </p:nvPicPr>
        <p:blipFill>
          <a:blip r:embed="rId3"/>
          <a:stretch>
            <a:fillRect/>
          </a:stretch>
        </p:blipFill>
        <p:spPr>
          <a:xfrm rot="10800000">
            <a:off x="6479127" y="0"/>
            <a:ext cx="5712873" cy="5741581"/>
          </a:xfrm>
          <a:prstGeom prst="rect">
            <a:avLst/>
          </a:prstGeom>
        </p:spPr>
      </p:pic>
      <p:sp>
        <p:nvSpPr>
          <p:cNvPr id="10" name="Title 3">
            <a:extLst>
              <a:ext uri="{FF2B5EF4-FFF2-40B4-BE49-F238E27FC236}">
                <a16:creationId xmlns:a16="http://schemas.microsoft.com/office/drawing/2014/main" id="{F937D558-3C12-1459-D019-A1E589C78C8D}"/>
              </a:ext>
            </a:extLst>
          </p:cNvPr>
          <p:cNvSpPr txBox="1">
            <a:spLocks/>
          </p:cNvSpPr>
          <p:nvPr/>
        </p:nvSpPr>
        <p:spPr>
          <a:xfrm>
            <a:off x="838200" y="38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1" i="1" kern="1200" baseline="0">
                <a:solidFill>
                  <a:schemeClr val="tx1"/>
                </a:solidFill>
                <a:latin typeface="Arial" panose="020B06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3200" b="0" i="1" u="none" strike="noStrike" kern="1200" cap="none" spc="0" normalizeH="0" baseline="0" noProof="0" dirty="0">
                <a:ln>
                  <a:noFill/>
                </a:ln>
                <a:solidFill>
                  <a:srgbClr val="382765"/>
                </a:solidFill>
                <a:effectLst/>
                <a:uLnTx/>
                <a:uFillTx/>
                <a:latin typeface="Arial" panose="020B0604020202020204" pitchFamily="34" charset="0"/>
                <a:ea typeface="+mj-ea"/>
                <a:cs typeface="+mj-cs"/>
              </a:rPr>
              <a:t>360° well-being for everyone </a:t>
            </a:r>
            <a:endParaRPr kumimoji="0" lang="en-GB" sz="3200" b="0" i="1" u="none" strike="noStrike" kern="1200" cap="none" spc="0" normalizeH="0" baseline="0" noProof="0" dirty="0">
              <a:ln>
                <a:noFill/>
              </a:ln>
              <a:solidFill>
                <a:srgbClr val="382765"/>
              </a:solidFill>
              <a:effectLst/>
              <a:uLnTx/>
              <a:uFillTx/>
              <a:latin typeface="Arial" panose="020B0604020202020204" pitchFamily="34" charset="0"/>
              <a:ea typeface="+mj-ea"/>
              <a:cs typeface="+mj-cs"/>
            </a:endParaRPr>
          </a:p>
        </p:txBody>
      </p:sp>
      <p:pic>
        <p:nvPicPr>
          <p:cNvPr id="1026" name="Picture 2" descr="Meet the Team of The Natural Health Centre, Newbury">
            <a:extLst>
              <a:ext uri="{FF2B5EF4-FFF2-40B4-BE49-F238E27FC236}">
                <a16:creationId xmlns:a16="http://schemas.microsoft.com/office/drawing/2014/main" id="{DE4DEFFD-7D03-DAE5-06B0-7E1677DA0746}"/>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051492" y="4564197"/>
            <a:ext cx="426835" cy="51146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3ED02574-873C-78A5-4819-84F123D3DD3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240231" y="3306250"/>
            <a:ext cx="435935" cy="510599"/>
          </a:xfrm>
          <a:prstGeom prst="rect">
            <a:avLst/>
          </a:prstGeom>
        </p:spPr>
      </p:pic>
      <p:sp>
        <p:nvSpPr>
          <p:cNvPr id="17" name="TextBox 16">
            <a:extLst>
              <a:ext uri="{FF2B5EF4-FFF2-40B4-BE49-F238E27FC236}">
                <a16:creationId xmlns:a16="http://schemas.microsoft.com/office/drawing/2014/main" id="{AA05597B-2872-344E-F80D-BED728B52ECE}"/>
              </a:ext>
            </a:extLst>
          </p:cNvPr>
          <p:cNvSpPr txBox="1"/>
          <p:nvPr/>
        </p:nvSpPr>
        <p:spPr>
          <a:xfrm>
            <a:off x="8123276" y="618683"/>
            <a:ext cx="2775097" cy="2593018"/>
          </a:xfrm>
          <a:prstGeom prst="rect">
            <a:avLst/>
          </a:prstGeom>
          <a:noFill/>
        </p:spPr>
        <p:txBody>
          <a:bodyPr wrap="square" rtlCol="0">
            <a:spAutoFit/>
          </a:bodyPr>
          <a:lstStyle/>
          <a:p>
            <a:pPr algn="l"/>
            <a:r>
              <a:rPr lang="en-AU" sz="1250" i="0" u="none" strike="noStrike" baseline="0" dirty="0">
                <a:solidFill>
                  <a:schemeClr val="bg1"/>
                </a:solidFill>
                <a:latin typeface="Arial" panose="020B0604020202020204" pitchFamily="34" charset="0"/>
                <a:cs typeface="Arial" panose="020B0604020202020204" pitchFamily="34" charset="0"/>
              </a:rPr>
              <a:t>‘The IGR Institute for Health and Ergonomics </a:t>
            </a:r>
            <a:r>
              <a:rPr lang="en-AU" sz="1250" b="0" i="0" u="none" strike="noStrike" baseline="0" dirty="0">
                <a:solidFill>
                  <a:schemeClr val="bg1"/>
                </a:solidFill>
                <a:latin typeface="Arial" panose="020B0604020202020204" pitchFamily="34" charset="0"/>
                <a:cs typeface="Arial" panose="020B0604020202020204" pitchFamily="34" charset="0"/>
              </a:rPr>
              <a:t>are in full support of Leitz and have thoroughly examined many of their products to award the IGR quality seal. The main criteria for an "ergonomic product“ is usability and adaptation to the requirements of different users, considering DIN 26800 EN ISO 15537. We know that no one person is the same, but everyone still deserves equally excellent working conditions.’</a:t>
            </a:r>
            <a:endParaRPr lang="en-AU" sz="1250" dirty="0">
              <a:solidFill>
                <a:schemeClr val="bg1"/>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19444A32-D57F-EC66-4103-CBF17EC0B8F3}"/>
              </a:ext>
            </a:extLst>
          </p:cNvPr>
          <p:cNvSpPr txBox="1"/>
          <p:nvPr/>
        </p:nvSpPr>
        <p:spPr>
          <a:xfrm>
            <a:off x="8669085" y="3414747"/>
            <a:ext cx="2739653" cy="461665"/>
          </a:xfrm>
          <a:prstGeom prst="rect">
            <a:avLst/>
          </a:prstGeom>
          <a:noFill/>
        </p:spPr>
        <p:txBody>
          <a:bodyPr wrap="square" rtlCol="0">
            <a:spAutoFit/>
          </a:bodyPr>
          <a:lstStyle/>
          <a:p>
            <a:pPr algn="l"/>
            <a:r>
              <a:rPr lang="en-US" sz="800" b="1" i="0" u="none" strike="noStrike" baseline="0" dirty="0">
                <a:solidFill>
                  <a:schemeClr val="bg1"/>
                </a:solidFill>
                <a:latin typeface="Arial" panose="020B0604020202020204" pitchFamily="34" charset="0"/>
                <a:cs typeface="Arial" panose="020B0604020202020204" pitchFamily="34" charset="0"/>
              </a:rPr>
              <a:t>Ralf Eisele</a:t>
            </a:r>
          </a:p>
          <a:p>
            <a:pPr algn="l"/>
            <a:r>
              <a:rPr lang="en-US" sz="800" b="0" i="0" u="none" strike="noStrike" baseline="0" dirty="0">
                <a:solidFill>
                  <a:schemeClr val="bg1"/>
                </a:solidFill>
                <a:latin typeface="Arial" panose="020B0604020202020204" pitchFamily="34" charset="0"/>
                <a:cs typeface="Arial" panose="020B0604020202020204" pitchFamily="34" charset="0"/>
              </a:rPr>
              <a:t>Head of Health Marketing</a:t>
            </a:r>
          </a:p>
          <a:p>
            <a:pPr algn="l"/>
            <a:r>
              <a:rPr lang="en-US" sz="800" b="0" i="0" u="none" strike="noStrike" baseline="0" dirty="0">
                <a:solidFill>
                  <a:schemeClr val="bg1"/>
                </a:solidFill>
                <a:latin typeface="Arial" panose="020B0604020202020204" pitchFamily="34" charset="0"/>
                <a:cs typeface="Arial" panose="020B0604020202020204" pitchFamily="34" charset="0"/>
              </a:rPr>
              <a:t>Institute for Health and Ergonomics GmbH</a:t>
            </a:r>
            <a:endParaRPr lang="en-AU" sz="800" dirty="0">
              <a:solidFill>
                <a:schemeClr val="bg1"/>
              </a:solidFill>
              <a:latin typeface="Arial" panose="020B0604020202020204" pitchFamily="34" charset="0"/>
              <a:cs typeface="Arial" panose="020B0604020202020204" pitchFamily="34" charset="0"/>
            </a:endParaRPr>
          </a:p>
        </p:txBody>
      </p:sp>
      <p:sp>
        <p:nvSpPr>
          <p:cNvPr id="23" name="TextBox 22">
            <a:extLst>
              <a:ext uri="{FF2B5EF4-FFF2-40B4-BE49-F238E27FC236}">
                <a16:creationId xmlns:a16="http://schemas.microsoft.com/office/drawing/2014/main" id="{6F9C3EC5-93D1-8E91-4DA6-F31EE2EF819C}"/>
              </a:ext>
            </a:extLst>
          </p:cNvPr>
          <p:cNvSpPr txBox="1"/>
          <p:nvPr/>
        </p:nvSpPr>
        <p:spPr>
          <a:xfrm>
            <a:off x="1951730" y="3080119"/>
            <a:ext cx="2352801" cy="1384995"/>
          </a:xfrm>
          <a:prstGeom prst="rect">
            <a:avLst/>
          </a:prstGeom>
          <a:noFill/>
        </p:spPr>
        <p:txBody>
          <a:bodyPr wrap="square">
            <a:spAutoFit/>
          </a:bodyPr>
          <a:lstStyle/>
          <a:p>
            <a:pPr algn="l"/>
            <a:r>
              <a:rPr lang="en-AU" sz="1400" dirty="0">
                <a:solidFill>
                  <a:schemeClr val="bg1"/>
                </a:solidFill>
                <a:latin typeface="Arial" panose="020B0604020202020204" pitchFamily="34" charset="0"/>
                <a:cs typeface="Arial" panose="020B0604020202020204" pitchFamily="34" charset="0"/>
              </a:rPr>
              <a:t>‘My professional approach is holistic; I think in terms of 360-degree well-being.</a:t>
            </a:r>
            <a:br>
              <a:rPr lang="en-AU" sz="1400" dirty="0">
                <a:solidFill>
                  <a:schemeClr val="bg1"/>
                </a:solidFill>
                <a:latin typeface="Arial" panose="020B0604020202020204" pitchFamily="34" charset="0"/>
                <a:cs typeface="Arial" panose="020B0604020202020204" pitchFamily="34" charset="0"/>
              </a:rPr>
            </a:br>
            <a:r>
              <a:rPr lang="en-AU" sz="1400" dirty="0">
                <a:solidFill>
                  <a:schemeClr val="bg1"/>
                </a:solidFill>
                <a:latin typeface="Arial" panose="020B0604020202020204" pitchFamily="34" charset="0"/>
                <a:cs typeface="Arial" panose="020B0604020202020204" pitchFamily="34" charset="0"/>
              </a:rPr>
              <a:t>I completely agree with Leitz’s approach that thinks in terms of the whole body’.</a:t>
            </a:r>
          </a:p>
        </p:txBody>
      </p:sp>
      <p:sp>
        <p:nvSpPr>
          <p:cNvPr id="24" name="TextBox 23">
            <a:extLst>
              <a:ext uri="{FF2B5EF4-FFF2-40B4-BE49-F238E27FC236}">
                <a16:creationId xmlns:a16="http://schemas.microsoft.com/office/drawing/2014/main" id="{ECEF76BB-75BB-7752-3711-E3A86BE77F66}"/>
              </a:ext>
            </a:extLst>
          </p:cNvPr>
          <p:cNvSpPr txBox="1"/>
          <p:nvPr/>
        </p:nvSpPr>
        <p:spPr>
          <a:xfrm>
            <a:off x="2476477" y="4661356"/>
            <a:ext cx="2739653" cy="461665"/>
          </a:xfrm>
          <a:prstGeom prst="rect">
            <a:avLst/>
          </a:prstGeom>
          <a:noFill/>
        </p:spPr>
        <p:txBody>
          <a:bodyPr wrap="square" rtlCol="0">
            <a:spAutoFit/>
          </a:bodyPr>
          <a:lstStyle/>
          <a:p>
            <a:pPr algn="l"/>
            <a:r>
              <a:rPr lang="en-US" sz="800" b="1" i="0" u="none" strike="noStrike" baseline="0" dirty="0">
                <a:solidFill>
                  <a:schemeClr val="bg1"/>
                </a:solidFill>
                <a:latin typeface="Arial" panose="020B0604020202020204" pitchFamily="34" charset="0"/>
                <a:cs typeface="Arial" panose="020B0604020202020204" pitchFamily="34" charset="0"/>
              </a:rPr>
              <a:t>Anisha Joshi</a:t>
            </a:r>
          </a:p>
          <a:p>
            <a:pPr algn="l"/>
            <a:r>
              <a:rPr lang="en-US" sz="800" i="0" u="none" strike="noStrike" baseline="0" dirty="0">
                <a:solidFill>
                  <a:schemeClr val="bg1"/>
                </a:solidFill>
                <a:latin typeface="Arial" panose="020B0604020202020204" pitchFamily="34" charset="0"/>
                <a:cs typeface="Arial" panose="020B0604020202020204" pitchFamily="34" charset="0"/>
              </a:rPr>
              <a:t>Award-Winning Osteopath</a:t>
            </a:r>
          </a:p>
          <a:p>
            <a:pPr algn="l"/>
            <a:r>
              <a:rPr lang="en-AU" sz="800" dirty="0">
                <a:solidFill>
                  <a:schemeClr val="bg1"/>
                </a:solidFill>
                <a:latin typeface="Arial" panose="020B0604020202020204" pitchFamily="34" charset="0"/>
                <a:cs typeface="Arial" panose="020B0604020202020204" pitchFamily="34" charset="0"/>
              </a:rPr>
              <a:t>@osteoanisha</a:t>
            </a:r>
          </a:p>
        </p:txBody>
      </p:sp>
      <p:pic>
        <p:nvPicPr>
          <p:cNvPr id="3" name="Picture 2">
            <a:extLst>
              <a:ext uri="{FF2B5EF4-FFF2-40B4-BE49-F238E27FC236}">
                <a16:creationId xmlns:a16="http://schemas.microsoft.com/office/drawing/2014/main" id="{E1234D83-26A0-4357-5A01-17DC980C1F26}"/>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658716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91F72A9-1289-8370-C772-8325B1BF95D0}"/>
              </a:ext>
            </a:extLst>
          </p:cNvPr>
          <p:cNvPicPr>
            <a:picLocks noChangeAspect="1"/>
          </p:cNvPicPr>
          <p:nvPr/>
        </p:nvPicPr>
        <p:blipFill>
          <a:blip r:embed="rId3"/>
          <a:stretch>
            <a:fillRect/>
          </a:stretch>
        </p:blipFill>
        <p:spPr>
          <a:xfrm>
            <a:off x="9525" y="1680902"/>
            <a:ext cx="4086225" cy="4106757"/>
          </a:xfrm>
          <a:prstGeom prst="rect">
            <a:avLst/>
          </a:prstGeom>
        </p:spPr>
      </p:pic>
      <p:sp>
        <p:nvSpPr>
          <p:cNvPr id="4" name="Title 3">
            <a:extLst>
              <a:ext uri="{FF2B5EF4-FFF2-40B4-BE49-F238E27FC236}">
                <a16:creationId xmlns:a16="http://schemas.microsoft.com/office/drawing/2014/main" id="{AB9B6827-A2F4-0732-7079-FEED7CED3C8D}"/>
              </a:ext>
            </a:extLst>
          </p:cNvPr>
          <p:cNvSpPr txBox="1">
            <a:spLocks/>
          </p:cNvSpPr>
          <p:nvPr/>
        </p:nvSpPr>
        <p:spPr>
          <a:xfrm>
            <a:off x="838200" y="38254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1" i="1" kern="1200" baseline="0">
                <a:solidFill>
                  <a:schemeClr val="tx1"/>
                </a:solidFill>
                <a:latin typeface="Arial" panose="020B0604020202020204" pitchFamily="34" charset="0"/>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200" b="0" dirty="0">
                <a:solidFill>
                  <a:srgbClr val="382765"/>
                </a:solidFill>
              </a:rPr>
              <a:t>It’s not just us or experts saying</a:t>
            </a:r>
            <a:endParaRPr kumimoji="0" lang="en-GB" sz="3200" b="0" i="1" u="none" strike="noStrike" kern="1200" cap="none" spc="0" normalizeH="0" baseline="0" noProof="0" dirty="0">
              <a:ln>
                <a:noFill/>
              </a:ln>
              <a:solidFill>
                <a:srgbClr val="382765"/>
              </a:solidFill>
              <a:effectLst/>
              <a:uLnTx/>
              <a:uFillTx/>
              <a:latin typeface="Arial" panose="020B0604020202020204" pitchFamily="34" charset="0"/>
              <a:ea typeface="+mj-ea"/>
              <a:cs typeface="+mj-cs"/>
            </a:endParaRPr>
          </a:p>
        </p:txBody>
      </p:sp>
      <p:pic>
        <p:nvPicPr>
          <p:cNvPr id="6" name="Picture 5">
            <a:extLst>
              <a:ext uri="{FF2B5EF4-FFF2-40B4-BE49-F238E27FC236}">
                <a16:creationId xmlns:a16="http://schemas.microsoft.com/office/drawing/2014/main" id="{F8D52D8A-C6C9-27DC-59C7-C6A64CAA798C}"/>
              </a:ext>
            </a:extLst>
          </p:cNvPr>
          <p:cNvPicPr>
            <a:picLocks noChangeAspect="1"/>
          </p:cNvPicPr>
          <p:nvPr/>
        </p:nvPicPr>
        <p:blipFill>
          <a:blip r:embed="rId3"/>
          <a:stretch>
            <a:fillRect/>
          </a:stretch>
        </p:blipFill>
        <p:spPr>
          <a:xfrm>
            <a:off x="8096250" y="1680830"/>
            <a:ext cx="4086225" cy="4106757"/>
          </a:xfrm>
          <a:prstGeom prst="rect">
            <a:avLst/>
          </a:prstGeom>
        </p:spPr>
      </p:pic>
      <p:pic>
        <p:nvPicPr>
          <p:cNvPr id="20" name="Picture 19">
            <a:extLst>
              <a:ext uri="{FF2B5EF4-FFF2-40B4-BE49-F238E27FC236}">
                <a16:creationId xmlns:a16="http://schemas.microsoft.com/office/drawing/2014/main" id="{14673F44-F543-BF78-3DC0-FDA84696D7A4}"/>
              </a:ext>
            </a:extLst>
          </p:cNvPr>
          <p:cNvPicPr>
            <a:picLocks noChangeAspect="1"/>
          </p:cNvPicPr>
          <p:nvPr/>
        </p:nvPicPr>
        <p:blipFill>
          <a:blip r:embed="rId3"/>
          <a:stretch>
            <a:fillRect/>
          </a:stretch>
        </p:blipFill>
        <p:spPr>
          <a:xfrm rot="10800000">
            <a:off x="4047535" y="1670197"/>
            <a:ext cx="4094226" cy="4114800"/>
          </a:xfrm>
          <a:prstGeom prst="rect">
            <a:avLst/>
          </a:prstGeom>
        </p:spPr>
      </p:pic>
      <p:sp>
        <p:nvSpPr>
          <p:cNvPr id="9" name="TextBox 8">
            <a:extLst>
              <a:ext uri="{FF2B5EF4-FFF2-40B4-BE49-F238E27FC236}">
                <a16:creationId xmlns:a16="http://schemas.microsoft.com/office/drawing/2014/main" id="{E9E189CC-A649-52E6-6099-2C9F81CD1F70}"/>
              </a:ext>
            </a:extLst>
          </p:cNvPr>
          <p:cNvSpPr txBox="1"/>
          <p:nvPr/>
        </p:nvSpPr>
        <p:spPr>
          <a:xfrm>
            <a:off x="882673" y="3134390"/>
            <a:ext cx="2352801" cy="1569660"/>
          </a:xfrm>
          <a:prstGeom prst="rect">
            <a:avLst/>
          </a:prstGeom>
          <a:noFill/>
        </p:spPr>
        <p:txBody>
          <a:bodyPr wrap="square">
            <a:spAutoFit/>
          </a:bodyPr>
          <a:lstStyle/>
          <a:p>
            <a:pPr algn="l"/>
            <a:r>
              <a:rPr lang="en-AU" sz="1200" dirty="0">
                <a:solidFill>
                  <a:schemeClr val="bg1"/>
                </a:solidFill>
                <a:latin typeface="Arial" panose="020B0604020202020204" pitchFamily="34" charset="0"/>
                <a:cs typeface="Arial" panose="020B0604020202020204" pitchFamily="34" charset="0"/>
              </a:rPr>
              <a:t>‘I have 2 screens in my office. Since I often work from home, I’ve missed my 2</a:t>
            </a:r>
            <a:r>
              <a:rPr lang="en-AU" sz="1200" baseline="30000" dirty="0">
                <a:solidFill>
                  <a:schemeClr val="bg1"/>
                </a:solidFill>
                <a:latin typeface="Arial" panose="020B0604020202020204" pitchFamily="34" charset="0"/>
                <a:cs typeface="Arial" panose="020B0604020202020204" pitchFamily="34" charset="0"/>
              </a:rPr>
              <a:t>nd</a:t>
            </a:r>
            <a:r>
              <a:rPr lang="en-AU" sz="1200" dirty="0">
                <a:solidFill>
                  <a:schemeClr val="bg1"/>
                </a:solidFill>
                <a:latin typeface="Arial" panose="020B0604020202020204" pitchFamily="34" charset="0"/>
                <a:cs typeface="Arial" panose="020B0604020202020204" pitchFamily="34" charset="0"/>
              </a:rPr>
              <a:t> screen a lot. Thanks to this great stand, I can use my laptop as a second screen and can do all my tasks again as comfortably as in the office’.</a:t>
            </a:r>
          </a:p>
        </p:txBody>
      </p:sp>
      <p:sp>
        <p:nvSpPr>
          <p:cNvPr id="10" name="TextBox 9">
            <a:extLst>
              <a:ext uri="{FF2B5EF4-FFF2-40B4-BE49-F238E27FC236}">
                <a16:creationId xmlns:a16="http://schemas.microsoft.com/office/drawing/2014/main" id="{1EB3154D-3825-2E69-249A-E9C48DD768C8}"/>
              </a:ext>
            </a:extLst>
          </p:cNvPr>
          <p:cNvSpPr txBox="1"/>
          <p:nvPr/>
        </p:nvSpPr>
        <p:spPr>
          <a:xfrm>
            <a:off x="890234" y="4681512"/>
            <a:ext cx="2739653" cy="461665"/>
          </a:xfrm>
          <a:prstGeom prst="rect">
            <a:avLst/>
          </a:prstGeom>
          <a:noFill/>
        </p:spPr>
        <p:txBody>
          <a:bodyPr wrap="square" rtlCol="0">
            <a:spAutoFit/>
          </a:bodyPr>
          <a:lstStyle/>
          <a:p>
            <a:pPr algn="l"/>
            <a:r>
              <a:rPr lang="en-US" sz="800" b="1" i="0" u="none" strike="noStrike" baseline="0" dirty="0">
                <a:solidFill>
                  <a:schemeClr val="bg1"/>
                </a:solidFill>
                <a:latin typeface="Arial" panose="020B0604020202020204" pitchFamily="34" charset="0"/>
                <a:cs typeface="Arial" panose="020B0604020202020204" pitchFamily="34" charset="0"/>
              </a:rPr>
              <a:t>End-user from Germany</a:t>
            </a:r>
          </a:p>
          <a:p>
            <a:pPr algn="l"/>
            <a:r>
              <a:rPr lang="en-US" sz="800" i="0" u="none" strike="noStrike" baseline="0" dirty="0">
                <a:solidFill>
                  <a:schemeClr val="bg1"/>
                </a:solidFill>
                <a:latin typeface="Arial" panose="020B0604020202020204" pitchFamily="34" charset="0"/>
                <a:cs typeface="Arial" panose="020B0604020202020204" pitchFamily="34" charset="0"/>
              </a:rPr>
              <a:t>Reviewing the Leitz Ergo Monitor </a:t>
            </a:r>
            <a:br>
              <a:rPr lang="en-US" sz="800" i="0" u="none" strike="noStrike" baseline="0" dirty="0">
                <a:solidFill>
                  <a:schemeClr val="bg1"/>
                </a:solidFill>
                <a:latin typeface="Arial" panose="020B0604020202020204" pitchFamily="34" charset="0"/>
                <a:cs typeface="Arial" panose="020B0604020202020204" pitchFamily="34" charset="0"/>
              </a:rPr>
            </a:br>
            <a:r>
              <a:rPr lang="en-US" sz="800" i="0" u="none" strike="noStrike" baseline="0" dirty="0">
                <a:solidFill>
                  <a:schemeClr val="bg1"/>
                </a:solidFill>
                <a:latin typeface="Arial" panose="020B0604020202020204" pitchFamily="34" charset="0"/>
                <a:cs typeface="Arial" panose="020B0604020202020204" pitchFamily="34" charset="0"/>
              </a:rPr>
              <a:t>and Laptop Arms</a:t>
            </a:r>
            <a:endParaRPr lang="en-AU" sz="800" dirty="0">
              <a:solidFill>
                <a:schemeClr val="bg1"/>
              </a:solidFill>
              <a:latin typeface="Arial" panose="020B0604020202020204" pitchFamily="34" charset="0"/>
              <a:cs typeface="Arial" panose="020B0604020202020204" pitchFamily="34" charset="0"/>
            </a:endParaRPr>
          </a:p>
        </p:txBody>
      </p:sp>
      <p:pic>
        <p:nvPicPr>
          <p:cNvPr id="12" name="Picture 11" descr="A computer desk mounted on a black background&#10;&#10;AI-generated content may be incorrect.">
            <a:extLst>
              <a:ext uri="{FF2B5EF4-FFF2-40B4-BE49-F238E27FC236}">
                <a16:creationId xmlns:a16="http://schemas.microsoft.com/office/drawing/2014/main" id="{9ABFCE78-7EC6-ED4C-D484-9087E0F6A4E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33350" y="1376694"/>
            <a:ext cx="1771650" cy="1771650"/>
          </a:xfrm>
          <a:prstGeom prst="rect">
            <a:avLst/>
          </a:prstGeom>
        </p:spPr>
      </p:pic>
      <p:sp>
        <p:nvSpPr>
          <p:cNvPr id="13" name="TextBox 12">
            <a:extLst>
              <a:ext uri="{FF2B5EF4-FFF2-40B4-BE49-F238E27FC236}">
                <a16:creationId xmlns:a16="http://schemas.microsoft.com/office/drawing/2014/main" id="{36C33AEE-C66A-7EAD-57BF-956D335E4B85}"/>
              </a:ext>
            </a:extLst>
          </p:cNvPr>
          <p:cNvSpPr txBox="1"/>
          <p:nvPr/>
        </p:nvSpPr>
        <p:spPr>
          <a:xfrm>
            <a:off x="5089399" y="2208696"/>
            <a:ext cx="2254376" cy="1569660"/>
          </a:xfrm>
          <a:prstGeom prst="rect">
            <a:avLst/>
          </a:prstGeom>
          <a:noFill/>
        </p:spPr>
        <p:txBody>
          <a:bodyPr wrap="square">
            <a:spAutoFit/>
          </a:bodyPr>
          <a:lstStyle/>
          <a:p>
            <a:pPr algn="l"/>
            <a:r>
              <a:rPr lang="en-AU" sz="1200" dirty="0">
                <a:solidFill>
                  <a:schemeClr val="bg1"/>
                </a:solidFill>
                <a:latin typeface="Arial" panose="020B0604020202020204" pitchFamily="34" charset="0"/>
                <a:cs typeface="Arial" panose="020B0604020202020204" pitchFamily="34" charset="0"/>
              </a:rPr>
              <a:t>‘</a:t>
            </a:r>
            <a:r>
              <a:rPr lang="en-US" sz="1200" dirty="0">
                <a:solidFill>
                  <a:schemeClr val="bg1"/>
                </a:solidFill>
                <a:latin typeface="Arial" panose="020B0604020202020204" pitchFamily="34" charset="0"/>
                <a:cs typeface="Arial" panose="020B0604020202020204" pitchFamily="34" charset="0"/>
              </a:rPr>
              <a:t>HOW INCREDIBLE! This stool has a dual density foam comfort cushion, and it really makes a difference. Strangely this stool also makes my back feel comfortable while I am sitting on it despite not having a back support</a:t>
            </a:r>
            <a:r>
              <a:rPr lang="en-AU" sz="1200" dirty="0">
                <a:solidFill>
                  <a:schemeClr val="bg1"/>
                </a:solidFill>
                <a:latin typeface="Arial" panose="020B0604020202020204" pitchFamily="34" charset="0"/>
                <a:cs typeface="Arial" panose="020B0604020202020204" pitchFamily="34" charset="0"/>
              </a:rPr>
              <a:t>’.</a:t>
            </a:r>
          </a:p>
        </p:txBody>
      </p:sp>
      <p:sp>
        <p:nvSpPr>
          <p:cNvPr id="14" name="TextBox 13">
            <a:extLst>
              <a:ext uri="{FF2B5EF4-FFF2-40B4-BE49-F238E27FC236}">
                <a16:creationId xmlns:a16="http://schemas.microsoft.com/office/drawing/2014/main" id="{35EE3A97-B800-08A3-72D1-F3A10D333A81}"/>
              </a:ext>
            </a:extLst>
          </p:cNvPr>
          <p:cNvSpPr txBox="1"/>
          <p:nvPr/>
        </p:nvSpPr>
        <p:spPr>
          <a:xfrm>
            <a:off x="5105377" y="3779961"/>
            <a:ext cx="2739653" cy="461665"/>
          </a:xfrm>
          <a:prstGeom prst="rect">
            <a:avLst/>
          </a:prstGeom>
          <a:noFill/>
        </p:spPr>
        <p:txBody>
          <a:bodyPr wrap="square" rtlCol="0">
            <a:spAutoFit/>
          </a:bodyPr>
          <a:lstStyle/>
          <a:p>
            <a:pPr algn="l"/>
            <a:r>
              <a:rPr lang="en-US" sz="800" b="1" i="0" u="none" strike="noStrike" baseline="0" dirty="0">
                <a:solidFill>
                  <a:schemeClr val="bg1"/>
                </a:solidFill>
                <a:latin typeface="Arial" panose="020B0604020202020204" pitchFamily="34" charset="0"/>
                <a:cs typeface="Arial" panose="020B0604020202020204" pitchFamily="34" charset="0"/>
              </a:rPr>
              <a:t>End-user</a:t>
            </a:r>
            <a:r>
              <a:rPr lang="en-US" sz="800" b="1" dirty="0">
                <a:solidFill>
                  <a:schemeClr val="bg1"/>
                </a:solidFill>
                <a:latin typeface="Arial" panose="020B0604020202020204" pitchFamily="34" charset="0"/>
                <a:cs typeface="Arial" panose="020B0604020202020204" pitchFamily="34" charset="0"/>
              </a:rPr>
              <a:t> from </a:t>
            </a:r>
            <a:r>
              <a:rPr lang="en-US" sz="800" b="1" i="0" u="none" strike="noStrike" baseline="0" dirty="0">
                <a:solidFill>
                  <a:schemeClr val="bg1"/>
                </a:solidFill>
                <a:latin typeface="Arial" panose="020B0604020202020204" pitchFamily="34" charset="0"/>
                <a:cs typeface="Arial" panose="020B0604020202020204" pitchFamily="34" charset="0"/>
              </a:rPr>
              <a:t>Germany</a:t>
            </a:r>
          </a:p>
          <a:p>
            <a:pPr algn="l"/>
            <a:r>
              <a:rPr lang="en-US" sz="800" i="0" u="none" strike="noStrike" baseline="0" dirty="0">
                <a:solidFill>
                  <a:schemeClr val="bg1"/>
                </a:solidFill>
                <a:latin typeface="Arial" panose="020B0604020202020204" pitchFamily="34" charset="0"/>
                <a:cs typeface="Arial" panose="020B0604020202020204" pitchFamily="34" charset="0"/>
              </a:rPr>
              <a:t>Reviewing the Leitz Ergo Active Standing</a:t>
            </a:r>
          </a:p>
          <a:p>
            <a:pPr algn="l"/>
            <a:r>
              <a:rPr lang="en-US" sz="800" i="0" u="none" strike="noStrike" baseline="0" dirty="0">
                <a:solidFill>
                  <a:schemeClr val="bg1"/>
                </a:solidFill>
                <a:latin typeface="Arial" panose="020B0604020202020204" pitchFamily="34" charset="0"/>
                <a:cs typeface="Arial" panose="020B0604020202020204" pitchFamily="34" charset="0"/>
              </a:rPr>
              <a:t>Stool with Comfort Seat</a:t>
            </a:r>
            <a:endParaRPr lang="en-AU" sz="800" dirty="0">
              <a:solidFill>
                <a:schemeClr val="bg1"/>
              </a:solidFill>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567EA93C-BBFD-2652-4D24-323DEA6CC93C}"/>
              </a:ext>
            </a:extLst>
          </p:cNvPr>
          <p:cNvSpPr txBox="1"/>
          <p:nvPr/>
        </p:nvSpPr>
        <p:spPr>
          <a:xfrm>
            <a:off x="9031641" y="2905790"/>
            <a:ext cx="2359152" cy="1938992"/>
          </a:xfrm>
          <a:prstGeom prst="rect">
            <a:avLst/>
          </a:prstGeom>
          <a:noFill/>
        </p:spPr>
        <p:txBody>
          <a:bodyPr wrap="square">
            <a:spAutoFit/>
          </a:bodyPr>
          <a:lstStyle/>
          <a:p>
            <a:pPr algn="l"/>
            <a:r>
              <a:rPr lang="en-AU" sz="1200" dirty="0">
                <a:solidFill>
                  <a:schemeClr val="bg1"/>
                </a:solidFill>
                <a:latin typeface="Arial" panose="020B0604020202020204" pitchFamily="34" charset="0"/>
                <a:cs typeface="Arial" panose="020B0604020202020204" pitchFamily="34" charset="0"/>
              </a:rPr>
              <a:t>‘I saw this Leitz version… Everything, and I mean everything, about it is far superior than the one I had. This one is white, which is so much more pleasing and lighter on the eye. It is not anymore bulky than it absolutely needs to be. It is easy to grasp/hold for moving to another place’.</a:t>
            </a:r>
          </a:p>
        </p:txBody>
      </p:sp>
      <p:sp>
        <p:nvSpPr>
          <p:cNvPr id="28" name="TextBox 27">
            <a:extLst>
              <a:ext uri="{FF2B5EF4-FFF2-40B4-BE49-F238E27FC236}">
                <a16:creationId xmlns:a16="http://schemas.microsoft.com/office/drawing/2014/main" id="{98D1F80C-B921-27E0-0111-B5B88976E2F1}"/>
              </a:ext>
            </a:extLst>
          </p:cNvPr>
          <p:cNvSpPr txBox="1"/>
          <p:nvPr/>
        </p:nvSpPr>
        <p:spPr>
          <a:xfrm>
            <a:off x="9028569" y="4832143"/>
            <a:ext cx="2739653" cy="461665"/>
          </a:xfrm>
          <a:prstGeom prst="rect">
            <a:avLst/>
          </a:prstGeom>
          <a:noFill/>
        </p:spPr>
        <p:txBody>
          <a:bodyPr wrap="square" rtlCol="0">
            <a:spAutoFit/>
          </a:bodyPr>
          <a:lstStyle/>
          <a:p>
            <a:pPr algn="l"/>
            <a:r>
              <a:rPr lang="en-US" sz="800" b="1" i="0" u="none" strike="noStrike" baseline="0" dirty="0">
                <a:solidFill>
                  <a:schemeClr val="bg1"/>
                </a:solidFill>
                <a:latin typeface="Arial" panose="020B0604020202020204" pitchFamily="34" charset="0"/>
                <a:cs typeface="Arial" panose="020B0604020202020204" pitchFamily="34" charset="0"/>
              </a:rPr>
              <a:t>End-user</a:t>
            </a:r>
            <a:r>
              <a:rPr lang="en-US" sz="800" b="1" dirty="0">
                <a:solidFill>
                  <a:schemeClr val="bg1"/>
                </a:solidFill>
                <a:latin typeface="Arial" panose="020B0604020202020204" pitchFamily="34" charset="0"/>
                <a:cs typeface="Arial" panose="020B0604020202020204" pitchFamily="34" charset="0"/>
              </a:rPr>
              <a:t> from </a:t>
            </a:r>
            <a:r>
              <a:rPr lang="en-US" sz="800" b="1" i="0" u="none" strike="noStrike" baseline="0" dirty="0">
                <a:solidFill>
                  <a:schemeClr val="bg1"/>
                </a:solidFill>
                <a:latin typeface="Arial" panose="020B0604020202020204" pitchFamily="34" charset="0"/>
                <a:cs typeface="Arial" panose="020B0604020202020204" pitchFamily="34" charset="0"/>
              </a:rPr>
              <a:t>UK</a:t>
            </a:r>
          </a:p>
          <a:p>
            <a:pPr algn="l"/>
            <a:r>
              <a:rPr lang="en-US" sz="800" i="0" u="none" strike="noStrike" baseline="0" dirty="0">
                <a:solidFill>
                  <a:schemeClr val="bg1"/>
                </a:solidFill>
                <a:latin typeface="Arial" panose="020B0604020202020204" pitchFamily="34" charset="0"/>
                <a:cs typeface="Arial" panose="020B0604020202020204" pitchFamily="34" charset="0"/>
              </a:rPr>
              <a:t>Reviewing the Leitz Cosy Ergo Sit Stand</a:t>
            </a:r>
          </a:p>
          <a:p>
            <a:pPr algn="l"/>
            <a:r>
              <a:rPr lang="en-US" sz="800" i="0" u="none" strike="noStrike" baseline="0" dirty="0">
                <a:solidFill>
                  <a:schemeClr val="bg1"/>
                </a:solidFill>
                <a:latin typeface="Arial" panose="020B0604020202020204" pitchFamily="34" charset="0"/>
                <a:cs typeface="Arial" panose="020B0604020202020204" pitchFamily="34" charset="0"/>
              </a:rPr>
              <a:t>Desk Converter</a:t>
            </a:r>
            <a:endParaRPr lang="en-AU" sz="800" dirty="0">
              <a:solidFill>
                <a:schemeClr val="bg1"/>
              </a:solidFill>
              <a:latin typeface="Arial" panose="020B0604020202020204" pitchFamily="34" charset="0"/>
              <a:cs typeface="Arial" panose="020B0604020202020204" pitchFamily="34" charset="0"/>
            </a:endParaRPr>
          </a:p>
        </p:txBody>
      </p:sp>
      <p:pic>
        <p:nvPicPr>
          <p:cNvPr id="30" name="Picture 29" descr="A computer on a desk&#10;&#10;AI-generated content may be incorrect.">
            <a:extLst>
              <a:ext uri="{FF2B5EF4-FFF2-40B4-BE49-F238E27FC236}">
                <a16:creationId xmlns:a16="http://schemas.microsoft.com/office/drawing/2014/main" id="{D4A665C8-BB7A-1E2F-806F-73C0C21CDAF7}"/>
              </a:ext>
            </a:extLst>
          </p:cNvPr>
          <p:cNvPicPr>
            <a:picLocks noChangeAspect="1"/>
          </p:cNvPicPr>
          <p:nvPr/>
        </p:nvPicPr>
        <p:blipFill>
          <a:blip r:embed="rId5" cstate="print">
            <a:extLst>
              <a:ext uri="{28A0092B-C50C-407E-A947-70E740481C1C}">
                <a14:useLocalDpi xmlns:a14="http://schemas.microsoft.com/office/drawing/2010/main"/>
              </a:ext>
            </a:extLst>
          </a:blip>
          <a:srcRect l="9667" r="6500"/>
          <a:stretch/>
        </p:blipFill>
        <p:spPr>
          <a:xfrm>
            <a:off x="9898912" y="584460"/>
            <a:ext cx="2176130" cy="2595782"/>
          </a:xfrm>
          <a:prstGeom prst="rect">
            <a:avLst/>
          </a:prstGeom>
        </p:spPr>
      </p:pic>
      <p:pic>
        <p:nvPicPr>
          <p:cNvPr id="18" name="Picture 17" descr="A grey stool with a white base&#10;&#10;AI-generated content may be incorrect.">
            <a:extLst>
              <a:ext uri="{FF2B5EF4-FFF2-40B4-BE49-F238E27FC236}">
                <a16:creationId xmlns:a16="http://schemas.microsoft.com/office/drawing/2014/main" id="{B7183610-E179-B423-BF97-2D86C91E157F}"/>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6413076" y="4123289"/>
            <a:ext cx="925115" cy="1762124"/>
          </a:xfrm>
          <a:prstGeom prst="rect">
            <a:avLst/>
          </a:prstGeom>
        </p:spPr>
      </p:pic>
      <p:pic>
        <p:nvPicPr>
          <p:cNvPr id="22" name="Picture 21" descr="A blue stool with a black background&#10;&#10;AI-generated content may be incorrect.">
            <a:extLst>
              <a:ext uri="{FF2B5EF4-FFF2-40B4-BE49-F238E27FC236}">
                <a16:creationId xmlns:a16="http://schemas.microsoft.com/office/drawing/2014/main" id="{6CD6B8BD-EAE4-723E-D291-6DC7CD534446}"/>
              </a:ext>
            </a:extLst>
          </p:cNvPr>
          <p:cNvPicPr>
            <a:picLocks noChangeAspect="1"/>
          </p:cNvPicPr>
          <p:nvPr/>
        </p:nvPicPr>
        <p:blipFill>
          <a:blip r:embed="rId7" cstate="print">
            <a:extLst>
              <a:ext uri="{28A0092B-C50C-407E-A947-70E740481C1C}">
                <a14:useLocalDpi xmlns:a14="http://schemas.microsoft.com/office/drawing/2010/main"/>
              </a:ext>
            </a:extLst>
          </a:blip>
          <a:srcRect l="28829" r="23423"/>
          <a:stretch/>
        </p:blipFill>
        <p:spPr>
          <a:xfrm>
            <a:off x="7149461" y="3435125"/>
            <a:ext cx="1125677" cy="2357548"/>
          </a:xfrm>
          <a:prstGeom prst="rect">
            <a:avLst/>
          </a:prstGeom>
        </p:spPr>
      </p:pic>
      <p:pic>
        <p:nvPicPr>
          <p:cNvPr id="3" name="Picture 2">
            <a:extLst>
              <a:ext uri="{FF2B5EF4-FFF2-40B4-BE49-F238E27FC236}">
                <a16:creationId xmlns:a16="http://schemas.microsoft.com/office/drawing/2014/main" id="{E937E78E-7C0D-25A6-BF98-006B8F1F168E}"/>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2778312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432366B0-B076-991D-8B7D-E1378EE37CC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54965" y="1558637"/>
            <a:ext cx="1334225" cy="1870363"/>
          </a:xfrm>
          <a:prstGeom prst="rect">
            <a:avLst/>
          </a:prstGeom>
          <a:ln>
            <a:noFill/>
          </a:ln>
          <a:effectLst>
            <a:outerShdw blurRad="50800" dist="38100" dir="5400000" algn="t" rotWithShape="0">
              <a:prstClr val="black">
                <a:alpha val="40000"/>
              </a:prstClr>
            </a:outerShdw>
          </a:effectLst>
        </p:spPr>
      </p:pic>
      <p:sp>
        <p:nvSpPr>
          <p:cNvPr id="2" name="Titel 1">
            <a:extLst>
              <a:ext uri="{FF2B5EF4-FFF2-40B4-BE49-F238E27FC236}">
                <a16:creationId xmlns:a16="http://schemas.microsoft.com/office/drawing/2014/main" id="{9CB92646-0173-25A3-35D2-1B52F5B3DECA}"/>
              </a:ext>
            </a:extLst>
          </p:cNvPr>
          <p:cNvSpPr>
            <a:spLocks noGrp="1"/>
          </p:cNvSpPr>
          <p:nvPr>
            <p:ph type="title"/>
          </p:nvPr>
        </p:nvSpPr>
        <p:spPr/>
        <p:txBody>
          <a:bodyPr/>
          <a:lstStyle/>
          <a:p>
            <a:r>
              <a:rPr lang="en-AU" dirty="0"/>
              <a:t>We understand the industry and predict the future</a:t>
            </a:r>
          </a:p>
        </p:txBody>
      </p:sp>
      <p:sp>
        <p:nvSpPr>
          <p:cNvPr id="3" name="Inhaltsplatzhalter 2">
            <a:extLst>
              <a:ext uri="{FF2B5EF4-FFF2-40B4-BE49-F238E27FC236}">
                <a16:creationId xmlns:a16="http://schemas.microsoft.com/office/drawing/2014/main" id="{77C3DD93-3219-C018-CFAB-21132CC44482}"/>
              </a:ext>
            </a:extLst>
          </p:cNvPr>
          <p:cNvSpPr>
            <a:spLocks noGrp="1"/>
          </p:cNvSpPr>
          <p:nvPr>
            <p:ph idx="1"/>
          </p:nvPr>
        </p:nvSpPr>
        <p:spPr>
          <a:xfrm>
            <a:off x="865499" y="1835634"/>
            <a:ext cx="5230501" cy="4351338"/>
          </a:xfrm>
        </p:spPr>
        <p:txBody>
          <a:bodyPr vert="horz" lIns="91440" tIns="45720" rIns="91440" bIns="45720" rtlCol="0" anchor="t">
            <a:normAutofit/>
          </a:bodyPr>
          <a:lstStyle/>
          <a:p>
            <a:pPr marL="359410" indent="-359410"/>
            <a:r>
              <a:rPr lang="en-AU" sz="1800" dirty="0"/>
              <a:t>White papers published </a:t>
            </a:r>
            <a:r>
              <a:rPr lang="en-AU" sz="1800" b="1" dirty="0"/>
              <a:t>since 2012</a:t>
            </a:r>
          </a:p>
          <a:p>
            <a:pPr marL="359410" indent="-359410"/>
            <a:r>
              <a:rPr lang="en-AU" sz="1800" dirty="0"/>
              <a:t>Close cooperation with experienced</a:t>
            </a:r>
            <a:r>
              <a:rPr lang="en-AU" sz="1800" b="1" dirty="0"/>
              <a:t> </a:t>
            </a:r>
            <a:br>
              <a:rPr lang="en-AU" sz="1800" b="1" dirty="0"/>
            </a:br>
            <a:r>
              <a:rPr lang="en-AU" sz="1800" dirty="0"/>
              <a:t>future </a:t>
            </a:r>
            <a:r>
              <a:rPr lang="en-AU" sz="1800" b="1" dirty="0"/>
              <a:t>scenario planners </a:t>
            </a:r>
            <a:r>
              <a:rPr lang="en-AU" sz="1800" dirty="0"/>
              <a:t>and with </a:t>
            </a:r>
            <a:br>
              <a:rPr lang="en-AU" sz="1800" dirty="0"/>
            </a:br>
            <a:r>
              <a:rPr lang="en-AU" sz="1800" dirty="0"/>
              <a:t>a usage </a:t>
            </a:r>
            <a:r>
              <a:rPr lang="en-AU" sz="1800" b="1" dirty="0"/>
              <a:t>of proprietary surveys</a:t>
            </a:r>
          </a:p>
          <a:p>
            <a:pPr marL="359410" indent="-359410"/>
            <a:r>
              <a:rPr lang="en-GB" sz="1800" dirty="0"/>
              <a:t>‘The Future of Work’, ‘</a:t>
            </a:r>
            <a:r>
              <a:rPr lang="en-AU" sz="1800" dirty="0"/>
              <a:t>Work Smart – </a:t>
            </a:r>
            <a:br>
              <a:rPr lang="en-AU" sz="1800" dirty="0"/>
            </a:br>
            <a:r>
              <a:rPr lang="en-AU" sz="1800" dirty="0"/>
              <a:t>Work Mobile</a:t>
            </a:r>
            <a:r>
              <a:rPr lang="en-GB" sz="1800" dirty="0"/>
              <a:t>’</a:t>
            </a:r>
            <a:r>
              <a:rPr lang="en-AU" sz="1800" dirty="0"/>
              <a:t>, </a:t>
            </a:r>
            <a:r>
              <a:rPr lang="en-GB" sz="1800" dirty="0"/>
              <a:t>‘</a:t>
            </a:r>
            <a:r>
              <a:rPr lang="en-AU" sz="1800" dirty="0"/>
              <a:t>Work is Where You Are</a:t>
            </a:r>
            <a:r>
              <a:rPr lang="en-GB" sz="1800" dirty="0"/>
              <a:t>’</a:t>
            </a:r>
            <a:r>
              <a:rPr lang="en-AU" sz="1800" dirty="0"/>
              <a:t> </a:t>
            </a:r>
            <a:br>
              <a:rPr lang="en-AU" sz="1800" dirty="0"/>
            </a:br>
            <a:r>
              <a:rPr lang="en-GB" sz="1800" dirty="0"/>
              <a:t>‘</a:t>
            </a:r>
            <a:r>
              <a:rPr lang="en-AU" sz="1800" dirty="0"/>
              <a:t>Work Better By Design</a:t>
            </a:r>
            <a:r>
              <a:rPr lang="en-GB" sz="1800" dirty="0"/>
              <a:t>’ and </a:t>
            </a:r>
            <a:br>
              <a:rPr lang="en-GB" sz="1800" dirty="0"/>
            </a:br>
            <a:r>
              <a:rPr lang="en-GB" sz="1800" dirty="0"/>
              <a:t>‘Moving Forward Feeling Good’ </a:t>
            </a:r>
          </a:p>
          <a:p>
            <a:pPr marL="359410" indent="-359410"/>
            <a:r>
              <a:rPr lang="en-AU" sz="1800" dirty="0"/>
              <a:t>Tools to understand </a:t>
            </a:r>
            <a:r>
              <a:rPr lang="en-AU" sz="1800" b="1" dirty="0"/>
              <a:t>how our industry </a:t>
            </a:r>
            <a:br>
              <a:rPr lang="en-AU" sz="1800" b="1" dirty="0"/>
            </a:br>
            <a:r>
              <a:rPr lang="en-AU" sz="1800" b="1" dirty="0"/>
              <a:t>is evolving</a:t>
            </a:r>
            <a:r>
              <a:rPr lang="en-AU" sz="1800" dirty="0"/>
              <a:t> and how to </a:t>
            </a:r>
            <a:r>
              <a:rPr lang="en-AU" sz="1800" b="1" dirty="0"/>
              <a:t>remain relevant </a:t>
            </a:r>
            <a:br>
              <a:rPr lang="en-AU" sz="1800" b="1" dirty="0"/>
            </a:br>
            <a:r>
              <a:rPr lang="en-AU" sz="1800" dirty="0"/>
              <a:t>for the future</a:t>
            </a:r>
          </a:p>
        </p:txBody>
      </p:sp>
      <p:pic>
        <p:nvPicPr>
          <p:cNvPr id="6" name="Picture 5">
            <a:extLst>
              <a:ext uri="{FF2B5EF4-FFF2-40B4-BE49-F238E27FC236}">
                <a16:creationId xmlns:a16="http://schemas.microsoft.com/office/drawing/2014/main" id="{CDCEA446-5CDD-78A1-6CF4-FCCEB6C435F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784708" y="1574792"/>
            <a:ext cx="1334225" cy="1854210"/>
          </a:xfrm>
          <a:prstGeom prst="rect">
            <a:avLst/>
          </a:prstGeom>
          <a:ln>
            <a:noFill/>
          </a:ln>
          <a:effectLst>
            <a:outerShdw blurRad="50800" dist="38100" dir="5400000" algn="t" rotWithShape="0">
              <a:prstClr val="black">
                <a:alpha val="40000"/>
              </a:prstClr>
            </a:outerShdw>
          </a:effectLst>
        </p:spPr>
      </p:pic>
      <p:pic>
        <p:nvPicPr>
          <p:cNvPr id="8" name="Picture 14">
            <a:extLst>
              <a:ext uri="{FF2B5EF4-FFF2-40B4-BE49-F238E27FC236}">
                <a16:creationId xmlns:a16="http://schemas.microsoft.com/office/drawing/2014/main" id="{40C3AC00-68A4-CFE5-B3CB-4176E3912CDE}"/>
              </a:ext>
            </a:extLst>
          </p:cNvPr>
          <p:cNvPicPr>
            <a:picLocks noChangeAspect="1"/>
          </p:cNvPicPr>
          <p:nvPr/>
        </p:nvPicPr>
        <p:blipFill>
          <a:blip r:embed="rId5"/>
          <a:stretch>
            <a:fillRect/>
          </a:stretch>
        </p:blipFill>
        <p:spPr>
          <a:xfrm>
            <a:off x="7326717" y="3764590"/>
            <a:ext cx="1301791" cy="1814945"/>
          </a:xfrm>
          <a:prstGeom prst="rect">
            <a:avLst/>
          </a:prstGeom>
          <a:ln>
            <a:noFill/>
          </a:ln>
          <a:effectLst>
            <a:outerShdw blurRad="50800" dist="38100" dir="5400000" algn="t" rotWithShape="0">
              <a:prstClr val="black">
                <a:alpha val="40000"/>
              </a:prstClr>
            </a:outerShdw>
          </a:effectLst>
        </p:spPr>
      </p:pic>
      <p:pic>
        <p:nvPicPr>
          <p:cNvPr id="4" name="Picture 3">
            <a:extLst>
              <a:ext uri="{FF2B5EF4-FFF2-40B4-BE49-F238E27FC236}">
                <a16:creationId xmlns:a16="http://schemas.microsoft.com/office/drawing/2014/main" id="{C12A6810-9DA4-EF46-16A4-B5A542564F97}"/>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93656" y="1563865"/>
            <a:ext cx="1334224" cy="1865135"/>
          </a:xfrm>
          <a:prstGeom prst="rect">
            <a:avLst/>
          </a:prstGeom>
          <a:ln>
            <a:noFill/>
          </a:ln>
          <a:effectLst>
            <a:outerShdw blurRad="50800" dist="38100" dir="5400000" algn="t" rotWithShape="0">
              <a:prstClr val="black">
                <a:alpha val="40000"/>
              </a:prstClr>
            </a:outerShdw>
          </a:effectLst>
        </p:spPr>
      </p:pic>
      <p:pic>
        <p:nvPicPr>
          <p:cNvPr id="5" name="Picture 4" descr="A group of people sitting at a table&#10;&#10;Description automatically generated">
            <a:extLst>
              <a:ext uri="{FF2B5EF4-FFF2-40B4-BE49-F238E27FC236}">
                <a16:creationId xmlns:a16="http://schemas.microsoft.com/office/drawing/2014/main" id="{2E50249E-ED48-D0B1-F8E1-F341BA021D7B}"/>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t="-4199"/>
          <a:stretch/>
        </p:blipFill>
        <p:spPr>
          <a:xfrm>
            <a:off x="8988026" y="3764590"/>
            <a:ext cx="1334225" cy="1814945"/>
          </a:xfrm>
          <a:prstGeom prst="rect">
            <a:avLst/>
          </a:prstGeom>
          <a:ln w="9525" cmpd="sng">
            <a:noFill/>
          </a:ln>
          <a:effectLst>
            <a:outerShdw blurRad="50800" dist="38100" dir="5400000" algn="ctr" rotWithShape="0">
              <a:schemeClr val="tx2">
                <a:alpha val="40000"/>
              </a:schemeClr>
            </a:outerShdw>
          </a:effectLst>
        </p:spPr>
      </p:pic>
    </p:spTree>
    <p:extLst>
      <p:ext uri="{BB962C8B-B14F-4D97-AF65-F5344CB8AC3E}">
        <p14:creationId xmlns:p14="http://schemas.microsoft.com/office/powerpoint/2010/main" val="14193791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E12FA-0D59-69D9-18DB-29165602A954}"/>
            </a:ext>
          </a:extLst>
        </p:cNvPr>
        <p:cNvGrpSpPr/>
        <p:nvPr/>
      </p:nvGrpSpPr>
      <p:grpSpPr>
        <a:xfrm>
          <a:off x="0" y="0"/>
          <a:ext cx="0" cy="0"/>
          <a:chOff x="0" y="0"/>
          <a:chExt cx="0" cy="0"/>
        </a:xfrm>
      </p:grpSpPr>
      <p:pic>
        <p:nvPicPr>
          <p:cNvPr id="8" name="Picture 7" descr="A person riding a bicycle on a crosswalk&#10;&#10;Description automatically generated">
            <a:extLst>
              <a:ext uri="{FF2B5EF4-FFF2-40B4-BE49-F238E27FC236}">
                <a16:creationId xmlns:a16="http://schemas.microsoft.com/office/drawing/2014/main" id="{5C5F626C-8CBE-4178-A5F3-B3BBD45BB4E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4816" y="0"/>
            <a:ext cx="11507184" cy="5320146"/>
          </a:xfrm>
          <a:prstGeom prst="rect">
            <a:avLst/>
          </a:prstGeom>
        </p:spPr>
      </p:pic>
      <p:sp>
        <p:nvSpPr>
          <p:cNvPr id="2" name="Content Placeholder 1">
            <a:extLst>
              <a:ext uri="{FF2B5EF4-FFF2-40B4-BE49-F238E27FC236}">
                <a16:creationId xmlns:a16="http://schemas.microsoft.com/office/drawing/2014/main" id="{621703AB-22D6-B4A0-6E8D-DBBB0B821D38}"/>
              </a:ext>
            </a:extLst>
          </p:cNvPr>
          <p:cNvSpPr>
            <a:spLocks noGrp="1"/>
          </p:cNvSpPr>
          <p:nvPr>
            <p:ph sz="half" idx="1"/>
          </p:nvPr>
        </p:nvSpPr>
        <p:spPr>
          <a:xfrm>
            <a:off x="851848" y="1822329"/>
            <a:ext cx="5920819" cy="3955762"/>
          </a:xfrm>
        </p:spPr>
        <p:txBody>
          <a:bodyPr>
            <a:noAutofit/>
          </a:bodyPr>
          <a:lstStyle/>
          <a:p>
            <a:pPr>
              <a:lnSpc>
                <a:spcPct val="100000"/>
              </a:lnSpc>
            </a:pPr>
            <a:r>
              <a:rPr lang="en-GB" sz="1800" b="1" dirty="0">
                <a:solidFill>
                  <a:srgbClr val="382765"/>
                </a:solidFill>
              </a:rPr>
              <a:t>A form of work organisation </a:t>
            </a:r>
            <a:r>
              <a:rPr lang="en-GB" sz="1800" dirty="0">
                <a:solidFill>
                  <a:srgbClr val="382765"/>
                </a:solidFill>
              </a:rPr>
              <a:t>which results </a:t>
            </a:r>
            <a:br>
              <a:rPr lang="en-GB" sz="1800" dirty="0">
                <a:solidFill>
                  <a:srgbClr val="382765"/>
                </a:solidFill>
              </a:rPr>
            </a:br>
            <a:r>
              <a:rPr lang="en-GB" sz="1800" dirty="0">
                <a:solidFill>
                  <a:srgbClr val="382765"/>
                </a:solidFill>
              </a:rPr>
              <a:t>from the interplay of four main elements – </a:t>
            </a:r>
            <a:br>
              <a:rPr lang="en-GB" sz="1800" dirty="0">
                <a:solidFill>
                  <a:srgbClr val="382765"/>
                </a:solidFill>
              </a:rPr>
            </a:br>
            <a:r>
              <a:rPr lang="en-GB" sz="1800" dirty="0">
                <a:solidFill>
                  <a:srgbClr val="382765"/>
                </a:solidFill>
              </a:rPr>
              <a:t>physical, temporal, virtual and social</a:t>
            </a:r>
          </a:p>
          <a:p>
            <a:pPr>
              <a:lnSpc>
                <a:spcPct val="100000"/>
              </a:lnSpc>
            </a:pPr>
            <a:r>
              <a:rPr lang="en-GB" sz="1800" dirty="0">
                <a:solidFill>
                  <a:srgbClr val="382765"/>
                </a:solidFill>
              </a:rPr>
              <a:t>Mix of office, home, co-worker places, different days, different times of day</a:t>
            </a:r>
          </a:p>
          <a:p>
            <a:pPr>
              <a:lnSpc>
                <a:spcPct val="100000"/>
              </a:lnSpc>
            </a:pPr>
            <a:r>
              <a:rPr lang="en-US" sz="1800" dirty="0">
                <a:solidFill>
                  <a:srgbClr val="382765"/>
                </a:solidFill>
              </a:rPr>
              <a:t>Hybrid workers can be</a:t>
            </a:r>
            <a:r>
              <a:rPr lang="en-US" sz="1800" b="1" dirty="0">
                <a:solidFill>
                  <a:srgbClr val="382765"/>
                </a:solidFill>
              </a:rPr>
              <a:t> multiple customers </a:t>
            </a:r>
            <a:br>
              <a:rPr lang="en-US" sz="1800" b="1" dirty="0">
                <a:solidFill>
                  <a:srgbClr val="382765"/>
                </a:solidFill>
              </a:rPr>
            </a:br>
            <a:r>
              <a:rPr lang="en-US" sz="1800" dirty="0">
                <a:solidFill>
                  <a:srgbClr val="382765"/>
                </a:solidFill>
              </a:rPr>
              <a:t>– there is no longer one desk per person, one person can have multiple needs in different areas</a:t>
            </a:r>
          </a:p>
          <a:p>
            <a:pPr>
              <a:lnSpc>
                <a:spcPct val="100000"/>
              </a:lnSpc>
            </a:pPr>
            <a:r>
              <a:rPr lang="en-US" sz="1800" dirty="0">
                <a:solidFill>
                  <a:srgbClr val="382765"/>
                </a:solidFill>
              </a:rPr>
              <a:t>But they are </a:t>
            </a:r>
            <a:r>
              <a:rPr lang="en-US" sz="1800" b="1" dirty="0">
                <a:solidFill>
                  <a:srgbClr val="382765"/>
                </a:solidFill>
              </a:rPr>
              <a:t>rarely equally well equipped </a:t>
            </a:r>
            <a:br>
              <a:rPr lang="en-US" sz="1800" b="1" dirty="0">
                <a:solidFill>
                  <a:srgbClr val="382765"/>
                </a:solidFill>
              </a:rPr>
            </a:br>
            <a:r>
              <a:rPr lang="en-US" sz="1800" dirty="0">
                <a:solidFill>
                  <a:srgbClr val="382765"/>
                </a:solidFill>
              </a:rPr>
              <a:t>in all locations</a:t>
            </a:r>
            <a:endParaRPr lang="en-GB" sz="1800" dirty="0">
              <a:solidFill>
                <a:srgbClr val="382765"/>
              </a:solidFill>
            </a:endParaRPr>
          </a:p>
        </p:txBody>
      </p:sp>
      <p:sp>
        <p:nvSpPr>
          <p:cNvPr id="7" name="Titel 1">
            <a:extLst>
              <a:ext uri="{FF2B5EF4-FFF2-40B4-BE49-F238E27FC236}">
                <a16:creationId xmlns:a16="http://schemas.microsoft.com/office/drawing/2014/main" id="{C7D7C6D6-A5D9-3FD6-2407-F4D3578DDC63}"/>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1" i="1" kern="1200" baseline="0">
                <a:solidFill>
                  <a:schemeClr val="tx1"/>
                </a:solidFill>
                <a:latin typeface="Arial" panose="020B0604020202020204" pitchFamily="34" charset="0"/>
                <a:ea typeface="+mj-ea"/>
                <a:cs typeface="+mj-cs"/>
              </a:defRPr>
            </a:lvl1pPr>
          </a:lstStyle>
          <a:p>
            <a:r>
              <a:rPr lang="en-GB" sz="3200" b="0" dirty="0">
                <a:solidFill>
                  <a:srgbClr val="382765"/>
                </a:solidFill>
              </a:rPr>
              <a:t>The predominance of hybrid working</a:t>
            </a:r>
            <a:endParaRPr lang="en-AU" sz="3200" b="0" u="sng" dirty="0">
              <a:solidFill>
                <a:srgbClr val="382765"/>
              </a:solidFill>
            </a:endParaRPr>
          </a:p>
        </p:txBody>
      </p:sp>
    </p:spTree>
    <p:extLst>
      <p:ext uri="{BB962C8B-B14F-4D97-AF65-F5344CB8AC3E}">
        <p14:creationId xmlns:p14="http://schemas.microsoft.com/office/powerpoint/2010/main" val="3781977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947EF5C-705D-7AD2-1D51-D8A9F0E10B71}"/>
              </a:ext>
            </a:extLst>
          </p:cNvPr>
          <p:cNvSpPr>
            <a:spLocks noGrp="1"/>
          </p:cNvSpPr>
          <p:nvPr>
            <p:ph sz="half" idx="1"/>
          </p:nvPr>
        </p:nvSpPr>
        <p:spPr>
          <a:xfrm>
            <a:off x="865497" y="1530432"/>
            <a:ext cx="5161677" cy="4351338"/>
          </a:xfrm>
        </p:spPr>
        <p:txBody>
          <a:bodyPr>
            <a:noAutofit/>
          </a:bodyPr>
          <a:lstStyle/>
          <a:p>
            <a:pPr>
              <a:lnSpc>
                <a:spcPct val="100000"/>
              </a:lnSpc>
            </a:pPr>
            <a:r>
              <a:rPr lang="en-GB" sz="1800" dirty="0">
                <a:solidFill>
                  <a:srgbClr val="382765"/>
                </a:solidFill>
              </a:rPr>
              <a:t>A </a:t>
            </a:r>
            <a:r>
              <a:rPr lang="en-GB" sz="1800" b="1" dirty="0">
                <a:solidFill>
                  <a:srgbClr val="382765"/>
                </a:solidFill>
              </a:rPr>
              <a:t>virtually equal proportion </a:t>
            </a:r>
            <a:r>
              <a:rPr lang="en-GB" sz="1800" dirty="0">
                <a:solidFill>
                  <a:srgbClr val="382765"/>
                </a:solidFill>
              </a:rPr>
              <a:t>wants to always work in the office (26%) as wants </a:t>
            </a:r>
            <a:br>
              <a:rPr lang="en-GB" sz="1800" dirty="0">
                <a:solidFill>
                  <a:srgbClr val="382765"/>
                </a:solidFill>
              </a:rPr>
            </a:br>
            <a:r>
              <a:rPr lang="en-GB" sz="1800" dirty="0">
                <a:solidFill>
                  <a:srgbClr val="382765"/>
                </a:solidFill>
              </a:rPr>
              <a:t>to work at home 5 days a week (23%)</a:t>
            </a:r>
          </a:p>
          <a:p>
            <a:pPr>
              <a:lnSpc>
                <a:spcPct val="100000"/>
              </a:lnSpc>
            </a:pPr>
            <a:r>
              <a:rPr lang="en-GB" sz="1800" b="1" dirty="0">
                <a:solidFill>
                  <a:srgbClr val="382765"/>
                </a:solidFill>
              </a:rPr>
              <a:t>75% want to work both </a:t>
            </a:r>
            <a:r>
              <a:rPr lang="en-GB" sz="1800" dirty="0">
                <a:solidFill>
                  <a:srgbClr val="382765"/>
                </a:solidFill>
              </a:rPr>
              <a:t>at home </a:t>
            </a:r>
            <a:br>
              <a:rPr lang="en-GB" sz="1800" dirty="0">
                <a:solidFill>
                  <a:srgbClr val="382765"/>
                </a:solidFill>
              </a:rPr>
            </a:br>
            <a:r>
              <a:rPr lang="en-GB" sz="1800" dirty="0">
                <a:solidFill>
                  <a:srgbClr val="382765"/>
                </a:solidFill>
              </a:rPr>
              <a:t>and the office for some of the time</a:t>
            </a:r>
          </a:p>
          <a:p>
            <a:pPr>
              <a:lnSpc>
                <a:spcPct val="100000"/>
              </a:lnSpc>
            </a:pPr>
            <a:r>
              <a:rPr lang="en-US" sz="1800" dirty="0">
                <a:solidFill>
                  <a:srgbClr val="382765"/>
                </a:solidFill>
              </a:rPr>
              <a:t>People want a choice for lifestyle </a:t>
            </a:r>
            <a:br>
              <a:rPr lang="en-US" sz="1800" dirty="0">
                <a:solidFill>
                  <a:srgbClr val="382765"/>
                </a:solidFill>
              </a:rPr>
            </a:br>
            <a:r>
              <a:rPr lang="en-US" sz="1800" dirty="0">
                <a:solidFill>
                  <a:srgbClr val="382765"/>
                </a:solidFill>
              </a:rPr>
              <a:t>and work-life-balance and are liable </a:t>
            </a:r>
            <a:br>
              <a:rPr lang="en-US" sz="1800" dirty="0">
                <a:solidFill>
                  <a:srgbClr val="382765"/>
                </a:solidFill>
              </a:rPr>
            </a:br>
            <a:r>
              <a:rPr lang="en-US" sz="1800" dirty="0">
                <a:solidFill>
                  <a:srgbClr val="382765"/>
                </a:solidFill>
              </a:rPr>
              <a:t>to look for it elsewhere if their company doesn’t offer it</a:t>
            </a:r>
          </a:p>
          <a:p>
            <a:pPr>
              <a:lnSpc>
                <a:spcPct val="100000"/>
              </a:lnSpc>
            </a:pPr>
            <a:r>
              <a:rPr lang="en-US" sz="1800" dirty="0">
                <a:solidFill>
                  <a:srgbClr val="382765"/>
                </a:solidFill>
              </a:rPr>
              <a:t>Hybrid as ‘workplace neutrality</a:t>
            </a:r>
            <a:r>
              <a:rPr lang="en-GB" sz="1800" i="1" dirty="0">
                <a:solidFill>
                  <a:srgbClr val="382765"/>
                </a:solidFill>
              </a:rPr>
              <a:t>’</a:t>
            </a:r>
            <a:r>
              <a:rPr lang="en-GB" sz="1800" dirty="0">
                <a:solidFill>
                  <a:srgbClr val="382765"/>
                </a:solidFill>
              </a:rPr>
              <a:t> </a:t>
            </a:r>
            <a:br>
              <a:rPr lang="en-GB" sz="1800" dirty="0">
                <a:solidFill>
                  <a:srgbClr val="382765"/>
                </a:solidFill>
              </a:rPr>
            </a:br>
            <a:r>
              <a:rPr lang="en-GB" sz="1800" dirty="0">
                <a:solidFill>
                  <a:srgbClr val="382765"/>
                </a:solidFill>
              </a:rPr>
              <a:t>– each option have </a:t>
            </a:r>
            <a:r>
              <a:rPr lang="en-GB" sz="1800" b="1" dirty="0">
                <a:solidFill>
                  <a:srgbClr val="382765"/>
                </a:solidFill>
              </a:rPr>
              <a:t>benefits </a:t>
            </a:r>
            <a:br>
              <a:rPr lang="en-GB" sz="1800" b="1" dirty="0">
                <a:solidFill>
                  <a:srgbClr val="382765"/>
                </a:solidFill>
              </a:rPr>
            </a:br>
            <a:r>
              <a:rPr lang="en-GB" sz="1800" b="1" dirty="0">
                <a:solidFill>
                  <a:srgbClr val="382765"/>
                </a:solidFill>
              </a:rPr>
              <a:t>and disbenefits </a:t>
            </a:r>
            <a:r>
              <a:rPr lang="en-GB" sz="1800" dirty="0">
                <a:solidFill>
                  <a:srgbClr val="382765"/>
                </a:solidFill>
              </a:rPr>
              <a:t>for different tasks</a:t>
            </a:r>
            <a:endParaRPr lang="en-US" sz="1800" dirty="0">
              <a:solidFill>
                <a:srgbClr val="382765"/>
              </a:solidFill>
            </a:endParaRPr>
          </a:p>
          <a:p>
            <a:endParaRPr lang="en-GB" dirty="0">
              <a:solidFill>
                <a:srgbClr val="382765"/>
              </a:solidFill>
            </a:endParaRPr>
          </a:p>
          <a:p>
            <a:pPr marL="0" indent="0">
              <a:buNone/>
            </a:pPr>
            <a:endParaRPr lang="en-GB" dirty="0">
              <a:solidFill>
                <a:srgbClr val="382765"/>
              </a:solidFill>
            </a:endParaRPr>
          </a:p>
        </p:txBody>
      </p:sp>
      <p:sp>
        <p:nvSpPr>
          <p:cNvPr id="8" name="Title 7">
            <a:extLst>
              <a:ext uri="{FF2B5EF4-FFF2-40B4-BE49-F238E27FC236}">
                <a16:creationId xmlns:a16="http://schemas.microsoft.com/office/drawing/2014/main" id="{CFBFA941-8555-ABA1-4EB5-90D77FEA04F3}"/>
              </a:ext>
            </a:extLst>
          </p:cNvPr>
          <p:cNvSpPr>
            <a:spLocks noGrp="1"/>
          </p:cNvSpPr>
          <p:nvPr>
            <p:ph type="title"/>
          </p:nvPr>
        </p:nvSpPr>
        <p:spPr/>
        <p:txBody>
          <a:bodyPr>
            <a:normAutofit/>
          </a:bodyPr>
          <a:lstStyle/>
          <a:p>
            <a:r>
              <a:rPr lang="en-AU" sz="3200" b="0" dirty="0">
                <a:solidFill>
                  <a:srgbClr val="382765"/>
                </a:solidFill>
              </a:rPr>
              <a:t>The appeal of hybrid working</a:t>
            </a:r>
          </a:p>
        </p:txBody>
      </p:sp>
      <p:pic>
        <p:nvPicPr>
          <p:cNvPr id="7" name="Picture 6" descr="A person sitting at a desk working on a computer&#10;&#10;Description automatically generated">
            <a:extLst>
              <a:ext uri="{FF2B5EF4-FFF2-40B4-BE49-F238E27FC236}">
                <a16:creationId xmlns:a16="http://schemas.microsoft.com/office/drawing/2014/main" id="{B39EB9E9-2D34-FD5A-B72D-84BCD3DD964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84157" y="2893637"/>
            <a:ext cx="2988521" cy="2590228"/>
          </a:xfrm>
          <a:prstGeom prst="rect">
            <a:avLst/>
          </a:prstGeom>
        </p:spPr>
      </p:pic>
      <p:pic>
        <p:nvPicPr>
          <p:cNvPr id="12" name="Picture 11" descr="A group of people sitting at a table&#10;&#10;Description automatically generated">
            <a:extLst>
              <a:ext uri="{FF2B5EF4-FFF2-40B4-BE49-F238E27FC236}">
                <a16:creationId xmlns:a16="http://schemas.microsoft.com/office/drawing/2014/main" id="{6DF88D94-2BF2-1BDE-BB59-C1D4931B258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744519" y="1374135"/>
            <a:ext cx="3583205" cy="2661111"/>
          </a:xfrm>
          <a:prstGeom prst="rect">
            <a:avLst/>
          </a:prstGeom>
        </p:spPr>
      </p:pic>
      <p:sp>
        <p:nvSpPr>
          <p:cNvPr id="4" name="TextBox 3">
            <a:extLst>
              <a:ext uri="{FF2B5EF4-FFF2-40B4-BE49-F238E27FC236}">
                <a16:creationId xmlns:a16="http://schemas.microsoft.com/office/drawing/2014/main" id="{63064A96-87B5-DEC5-D322-DA2D7563374C}"/>
              </a:ext>
            </a:extLst>
          </p:cNvPr>
          <p:cNvSpPr txBox="1"/>
          <p:nvPr/>
        </p:nvSpPr>
        <p:spPr>
          <a:xfrm>
            <a:off x="865497" y="5488316"/>
            <a:ext cx="6103088" cy="246221"/>
          </a:xfrm>
          <a:prstGeom prst="rect">
            <a:avLst/>
          </a:prstGeom>
          <a:noFill/>
        </p:spPr>
        <p:txBody>
          <a:bodyPr wrap="square">
            <a:spAutoFit/>
          </a:bodyPr>
          <a:lstStyle/>
          <a:p>
            <a:r>
              <a:rPr lang="en-GB" sz="1000" dirty="0">
                <a:solidFill>
                  <a:srgbClr val="382765"/>
                </a:solidFill>
                <a:latin typeface="Arial" panose="020B0604020202020204" pitchFamily="34" charset="0"/>
                <a:cs typeface="Arial" panose="020B0604020202020204" pitchFamily="34" charset="0"/>
              </a:rPr>
              <a:t>Sources: GfK Survey of German </a:t>
            </a:r>
            <a:r>
              <a:rPr lang="en-GB" sz="1000" dirty="0" err="1">
                <a:solidFill>
                  <a:srgbClr val="382765"/>
                </a:solidFill>
                <a:latin typeface="Arial" panose="020B0604020202020204" pitchFamily="34" charset="0"/>
                <a:cs typeface="Arial" panose="020B0604020202020204" pitchFamily="34" charset="0"/>
              </a:rPr>
              <a:t>Deskworkers</a:t>
            </a:r>
            <a:r>
              <a:rPr lang="en-GB" sz="1000" dirty="0">
                <a:solidFill>
                  <a:srgbClr val="382765"/>
                </a:solidFill>
                <a:latin typeface="Arial" panose="020B0604020202020204" pitchFamily="34" charset="0"/>
                <a:cs typeface="Arial" panose="020B0604020202020204" pitchFamily="34" charset="0"/>
              </a:rPr>
              <a:t> for Leitz, 2023 </a:t>
            </a:r>
            <a:endParaRPr lang="en-GB" sz="1000" i="1" dirty="0">
              <a:solidFill>
                <a:srgbClr val="3827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04759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collage of different types of vehicles&#10;&#10;Description automatically generated">
            <a:extLst>
              <a:ext uri="{FF2B5EF4-FFF2-40B4-BE49-F238E27FC236}">
                <a16:creationId xmlns:a16="http://schemas.microsoft.com/office/drawing/2014/main" id="{5846C2C9-9DE3-24C0-81D3-302D6D1B7BA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596128" y="1454252"/>
            <a:ext cx="6385559" cy="4517725"/>
          </a:xfrm>
          <a:prstGeom prst="rect">
            <a:avLst/>
          </a:prstGeom>
        </p:spPr>
      </p:pic>
      <p:sp>
        <p:nvSpPr>
          <p:cNvPr id="2" name="Title 1">
            <a:extLst>
              <a:ext uri="{FF2B5EF4-FFF2-40B4-BE49-F238E27FC236}">
                <a16:creationId xmlns:a16="http://schemas.microsoft.com/office/drawing/2014/main" id="{03074924-856B-65A0-DCC1-B03DB8F23082}"/>
              </a:ext>
            </a:extLst>
          </p:cNvPr>
          <p:cNvSpPr>
            <a:spLocks noGrp="1"/>
          </p:cNvSpPr>
          <p:nvPr>
            <p:ph type="title"/>
          </p:nvPr>
        </p:nvSpPr>
        <p:spPr/>
        <p:txBody>
          <a:bodyPr/>
          <a:lstStyle/>
          <a:p>
            <a:r>
              <a:rPr lang="en-GB" dirty="0"/>
              <a:t>The workplace continues to evolve</a:t>
            </a:r>
          </a:p>
        </p:txBody>
      </p:sp>
      <p:sp>
        <p:nvSpPr>
          <p:cNvPr id="3" name="Content Placeholder 2">
            <a:extLst>
              <a:ext uri="{FF2B5EF4-FFF2-40B4-BE49-F238E27FC236}">
                <a16:creationId xmlns:a16="http://schemas.microsoft.com/office/drawing/2014/main" id="{9675E06B-9A28-5CE8-0DF2-8C97502FD10D}"/>
              </a:ext>
            </a:extLst>
          </p:cNvPr>
          <p:cNvSpPr>
            <a:spLocks noGrp="1"/>
          </p:cNvSpPr>
          <p:nvPr>
            <p:ph idx="1"/>
          </p:nvPr>
        </p:nvSpPr>
        <p:spPr>
          <a:xfrm>
            <a:off x="854826" y="1825625"/>
            <a:ext cx="5307419" cy="3843655"/>
          </a:xfrm>
        </p:spPr>
        <p:txBody>
          <a:bodyPr>
            <a:normAutofit/>
          </a:bodyPr>
          <a:lstStyle/>
          <a:p>
            <a:r>
              <a:rPr lang="en-GB" sz="1800" dirty="0"/>
              <a:t>Gradual return to central offices in 2024 </a:t>
            </a:r>
            <a:br>
              <a:rPr lang="en-GB" sz="1800" dirty="0"/>
            </a:br>
            <a:r>
              <a:rPr lang="en-GB" sz="1800" dirty="0"/>
              <a:t>– average desk worker now present </a:t>
            </a:r>
            <a:br>
              <a:rPr lang="en-GB" sz="1800" dirty="0"/>
            </a:br>
            <a:r>
              <a:rPr lang="en-GB" sz="1800" dirty="0"/>
              <a:t>3 days/week, from 2 in 2023</a:t>
            </a:r>
          </a:p>
          <a:p>
            <a:r>
              <a:rPr lang="en-GB" sz="1800" dirty="0"/>
              <a:t>But nowhere near total return, publicly demanded by some corporates</a:t>
            </a:r>
          </a:p>
          <a:p>
            <a:r>
              <a:rPr lang="en-GB" sz="1800" dirty="0"/>
              <a:t>Most people (</a:t>
            </a:r>
            <a:r>
              <a:rPr lang="en-GB" sz="1800" b="1" dirty="0"/>
              <a:t>85%</a:t>
            </a:r>
            <a:r>
              <a:rPr lang="en-GB" sz="1800" dirty="0"/>
              <a:t>) continue to work </a:t>
            </a:r>
            <a:br>
              <a:rPr lang="en-GB" sz="1800" dirty="0"/>
            </a:br>
            <a:r>
              <a:rPr lang="en-GB" sz="1800" dirty="0"/>
              <a:t>a mixture of home and office</a:t>
            </a:r>
          </a:p>
          <a:p>
            <a:pPr lvl="1"/>
            <a:r>
              <a:rPr lang="en-GB" sz="1800" b="1" dirty="0"/>
              <a:t>5% </a:t>
            </a:r>
            <a:r>
              <a:rPr lang="en-GB" sz="1800" dirty="0"/>
              <a:t>of respondents say they</a:t>
            </a:r>
            <a:br>
              <a:rPr lang="en-GB" sz="1800" dirty="0"/>
            </a:br>
            <a:r>
              <a:rPr lang="en-GB" sz="1800" dirty="0"/>
              <a:t>are never in the office </a:t>
            </a:r>
          </a:p>
          <a:p>
            <a:pPr lvl="1"/>
            <a:r>
              <a:rPr lang="en-GB" sz="1800" b="1" dirty="0"/>
              <a:t>9% </a:t>
            </a:r>
            <a:r>
              <a:rPr lang="en-GB" sz="1800" dirty="0"/>
              <a:t>say they are always there</a:t>
            </a:r>
          </a:p>
          <a:p>
            <a:pPr lvl="1"/>
            <a:endParaRPr lang="en-GB" dirty="0"/>
          </a:p>
          <a:p>
            <a:pPr lvl="1"/>
            <a:endParaRPr lang="en-GB" dirty="0"/>
          </a:p>
        </p:txBody>
      </p:sp>
      <p:sp>
        <p:nvSpPr>
          <p:cNvPr id="4" name="TextBox 3">
            <a:extLst>
              <a:ext uri="{FF2B5EF4-FFF2-40B4-BE49-F238E27FC236}">
                <a16:creationId xmlns:a16="http://schemas.microsoft.com/office/drawing/2014/main" id="{9EB83895-16F0-72EF-6B74-F306DE8CA890}"/>
              </a:ext>
            </a:extLst>
          </p:cNvPr>
          <p:cNvSpPr txBox="1"/>
          <p:nvPr/>
        </p:nvSpPr>
        <p:spPr>
          <a:xfrm>
            <a:off x="867706" y="5003638"/>
            <a:ext cx="5059268" cy="400110"/>
          </a:xfrm>
          <a:prstGeom prst="rect">
            <a:avLst/>
          </a:prstGeom>
          <a:noFill/>
        </p:spPr>
        <p:txBody>
          <a:bodyPr wrap="square" rtlCol="0">
            <a:spAutoFit/>
          </a:bodyPr>
          <a:lstStyle/>
          <a:p>
            <a:r>
              <a:rPr lang="en-GB" sz="1000" b="0" dirty="0">
                <a:solidFill>
                  <a:srgbClr val="382765"/>
                </a:solidFill>
                <a:effectLst/>
                <a:latin typeface="Arial" panose="020B0604020202020204" pitchFamily="34" charset="0"/>
                <a:cs typeface="Arial" panose="020B0604020202020204" pitchFamily="34" charset="0"/>
              </a:rPr>
              <a:t>Sources: Power of Place: </a:t>
            </a:r>
            <a:r>
              <a:rPr lang="en-GB" sz="1000" b="0" i="1" dirty="0" err="1">
                <a:solidFill>
                  <a:srgbClr val="382765"/>
                </a:solidFill>
                <a:effectLst/>
                <a:latin typeface="Arial" panose="020B0604020202020204" pitchFamily="34" charset="0"/>
                <a:cs typeface="Arial" panose="020B0604020202020204" pitchFamily="34" charset="0"/>
              </a:rPr>
              <a:t>Leesman</a:t>
            </a:r>
            <a:r>
              <a:rPr lang="en-GB" sz="1000" b="0" i="1" dirty="0">
                <a:solidFill>
                  <a:srgbClr val="382765"/>
                </a:solidFill>
                <a:effectLst/>
                <a:latin typeface="Arial" panose="020B0604020202020204" pitchFamily="34" charset="0"/>
                <a:cs typeface="Arial" panose="020B0604020202020204" pitchFamily="34" charset="0"/>
              </a:rPr>
              <a:t>, 2024;</a:t>
            </a:r>
            <a:r>
              <a:rPr lang="en-GB" sz="1000" b="0" dirty="0">
                <a:solidFill>
                  <a:srgbClr val="382765"/>
                </a:solidFill>
                <a:effectLst/>
                <a:latin typeface="Arial" panose="020B0604020202020204" pitchFamily="34" charset="0"/>
                <a:cs typeface="Arial" panose="020B0604020202020204" pitchFamily="34" charset="0"/>
              </a:rPr>
              <a:t> Return to the Office, </a:t>
            </a:r>
            <a:br>
              <a:rPr lang="en-GB" sz="1000" b="0" dirty="0">
                <a:solidFill>
                  <a:srgbClr val="382765"/>
                </a:solidFill>
                <a:effectLst/>
                <a:latin typeface="Arial" panose="020B0604020202020204" pitchFamily="34" charset="0"/>
                <a:cs typeface="Arial" panose="020B0604020202020204" pitchFamily="34" charset="0"/>
              </a:rPr>
            </a:br>
            <a:r>
              <a:rPr lang="en-GB" sz="1000" b="0" i="1" dirty="0">
                <a:solidFill>
                  <a:srgbClr val="382765"/>
                </a:solidFill>
                <a:effectLst/>
                <a:latin typeface="Arial" panose="020B0604020202020204" pitchFamily="34" charset="0"/>
                <a:cs typeface="Arial" panose="020B0604020202020204" pitchFamily="34" charset="0"/>
              </a:rPr>
              <a:t>Centre for Cities, </a:t>
            </a:r>
            <a:r>
              <a:rPr lang="en-GB" sz="1000" dirty="0">
                <a:solidFill>
                  <a:srgbClr val="382765"/>
                </a:solidFill>
                <a:latin typeface="Arial" panose="020B0604020202020204" pitchFamily="34" charset="0"/>
                <a:cs typeface="Arial" panose="020B0604020202020204" pitchFamily="34" charset="0"/>
              </a:rPr>
              <a:t>2024</a:t>
            </a:r>
            <a:endParaRPr lang="en-GB" sz="1000" dirty="0">
              <a:solidFill>
                <a:srgbClr val="382765"/>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55571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
            <a:extLst>
              <a:ext uri="{FF2B5EF4-FFF2-40B4-BE49-F238E27FC236}">
                <a16:creationId xmlns:a16="http://schemas.microsoft.com/office/drawing/2014/main" id="{C23FDAD6-D547-00D5-794B-BCBDF448D643}"/>
              </a:ext>
            </a:extLst>
          </p:cNvPr>
          <p:cNvSpPr>
            <a:spLocks noGrp="1"/>
          </p:cNvSpPr>
          <p:nvPr>
            <p:ph sz="half" idx="1"/>
          </p:nvPr>
        </p:nvSpPr>
        <p:spPr>
          <a:xfrm>
            <a:off x="865497" y="1813065"/>
            <a:ext cx="5257799" cy="4351338"/>
          </a:xfrm>
        </p:spPr>
        <p:txBody>
          <a:bodyPr>
            <a:noAutofit/>
          </a:bodyPr>
          <a:lstStyle/>
          <a:p>
            <a:pPr>
              <a:lnSpc>
                <a:spcPct val="100000"/>
              </a:lnSpc>
              <a:spcAft>
                <a:spcPts val="600"/>
              </a:spcAft>
            </a:pPr>
            <a:r>
              <a:rPr lang="en-GB" sz="1800" dirty="0">
                <a:solidFill>
                  <a:srgbClr val="382765"/>
                </a:solidFill>
              </a:rPr>
              <a:t>Almost ¾ of respondents believe </a:t>
            </a:r>
            <a:br>
              <a:rPr lang="en-GB" sz="1800" dirty="0">
                <a:solidFill>
                  <a:srgbClr val="382765"/>
                </a:solidFill>
              </a:rPr>
            </a:br>
            <a:r>
              <a:rPr lang="en-GB" sz="1800" dirty="0">
                <a:solidFill>
                  <a:srgbClr val="382765"/>
                </a:solidFill>
              </a:rPr>
              <a:t>the office is better for collaborative working, social contact and better meetings</a:t>
            </a:r>
          </a:p>
          <a:p>
            <a:pPr>
              <a:lnSpc>
                <a:spcPct val="100000"/>
              </a:lnSpc>
              <a:spcAft>
                <a:spcPts val="600"/>
              </a:spcAft>
            </a:pPr>
            <a:r>
              <a:rPr lang="en-US" sz="1800" dirty="0">
                <a:solidFill>
                  <a:srgbClr val="382765"/>
                </a:solidFill>
              </a:rPr>
              <a:t>Conversely, over 60% perceive home as a better working location in terms of physical and mental well-being</a:t>
            </a:r>
          </a:p>
          <a:p>
            <a:pPr>
              <a:lnSpc>
                <a:spcPct val="100000"/>
              </a:lnSpc>
              <a:spcAft>
                <a:spcPts val="600"/>
              </a:spcAft>
            </a:pPr>
            <a:r>
              <a:rPr lang="en-US" sz="1800" dirty="0">
                <a:solidFill>
                  <a:srgbClr val="382765"/>
                </a:solidFill>
              </a:rPr>
              <a:t>A clear signal for companies to </a:t>
            </a:r>
            <a:r>
              <a:rPr lang="en-US" sz="1800" b="1" dirty="0">
                <a:solidFill>
                  <a:srgbClr val="382765"/>
                </a:solidFill>
              </a:rPr>
              <a:t>make offices more appealing</a:t>
            </a:r>
            <a:r>
              <a:rPr lang="en-US" sz="1800" dirty="0">
                <a:solidFill>
                  <a:srgbClr val="382765"/>
                </a:solidFill>
              </a:rPr>
              <a:t> </a:t>
            </a:r>
            <a:r>
              <a:rPr lang="en-US" sz="1800" dirty="0">
                <a:solidFill>
                  <a:srgbClr val="382765"/>
                </a:solidFill>
                <a:cs typeface="Arial" panose="020B0604020202020204" pitchFamily="34" charset="0"/>
              </a:rPr>
              <a:t>– in atmosphere, space, comfort and equipment</a:t>
            </a:r>
          </a:p>
          <a:p>
            <a:pPr marL="0" indent="0">
              <a:buNone/>
            </a:pPr>
            <a:endParaRPr lang="en-US" sz="2200" dirty="0">
              <a:solidFill>
                <a:srgbClr val="382765"/>
              </a:solidFill>
            </a:endParaRPr>
          </a:p>
          <a:p>
            <a:pPr marL="0" indent="0">
              <a:buNone/>
            </a:pPr>
            <a:endParaRPr lang="en-GB" dirty="0">
              <a:solidFill>
                <a:srgbClr val="382765"/>
              </a:solidFill>
            </a:endParaRPr>
          </a:p>
        </p:txBody>
      </p:sp>
      <p:sp>
        <p:nvSpPr>
          <p:cNvPr id="4" name="Title 3">
            <a:extLst>
              <a:ext uri="{FF2B5EF4-FFF2-40B4-BE49-F238E27FC236}">
                <a16:creationId xmlns:a16="http://schemas.microsoft.com/office/drawing/2014/main" id="{E1890460-A799-57FA-5FC6-82411B8FBD4B}"/>
              </a:ext>
            </a:extLst>
          </p:cNvPr>
          <p:cNvSpPr>
            <a:spLocks noGrp="1"/>
          </p:cNvSpPr>
          <p:nvPr>
            <p:ph type="title"/>
          </p:nvPr>
        </p:nvSpPr>
        <p:spPr/>
        <p:txBody>
          <a:bodyPr>
            <a:normAutofit/>
          </a:bodyPr>
          <a:lstStyle/>
          <a:p>
            <a:r>
              <a:rPr lang="en-GB" sz="3200" b="0" dirty="0">
                <a:solidFill>
                  <a:srgbClr val="382765"/>
                </a:solidFill>
              </a:rPr>
              <a:t>Engagement with working in offices</a:t>
            </a:r>
          </a:p>
        </p:txBody>
      </p:sp>
      <p:pic>
        <p:nvPicPr>
          <p:cNvPr id="6" name="Picture 5" descr="A group of people standing in front of a whiteboard&#10;&#10;Description automatically generated">
            <a:extLst>
              <a:ext uri="{FF2B5EF4-FFF2-40B4-BE49-F238E27FC236}">
                <a16:creationId xmlns:a16="http://schemas.microsoft.com/office/drawing/2014/main" id="{EF7988DA-67F6-5E5C-93FD-AF4942E086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55809" y="1707939"/>
            <a:ext cx="5522831" cy="3887758"/>
          </a:xfrm>
          <a:prstGeom prst="rect">
            <a:avLst/>
          </a:prstGeom>
        </p:spPr>
      </p:pic>
      <p:sp>
        <p:nvSpPr>
          <p:cNvPr id="5" name="TextBox 4">
            <a:extLst>
              <a:ext uri="{FF2B5EF4-FFF2-40B4-BE49-F238E27FC236}">
                <a16:creationId xmlns:a16="http://schemas.microsoft.com/office/drawing/2014/main" id="{FD28C8C4-1A35-C7ED-A168-3ACD910B42CC}"/>
              </a:ext>
            </a:extLst>
          </p:cNvPr>
          <p:cNvSpPr txBox="1"/>
          <p:nvPr/>
        </p:nvSpPr>
        <p:spPr>
          <a:xfrm>
            <a:off x="865497" y="5177269"/>
            <a:ext cx="6103088" cy="246221"/>
          </a:xfrm>
          <a:prstGeom prst="rect">
            <a:avLst/>
          </a:prstGeom>
          <a:noFill/>
        </p:spPr>
        <p:txBody>
          <a:bodyPr wrap="square">
            <a:spAutoFit/>
          </a:bodyPr>
          <a:lstStyle/>
          <a:p>
            <a:r>
              <a:rPr lang="en-GB" sz="1000" dirty="0">
                <a:solidFill>
                  <a:srgbClr val="382765"/>
                </a:solidFill>
                <a:latin typeface="Arial" panose="020B0604020202020204" pitchFamily="34" charset="0"/>
                <a:cs typeface="Arial" panose="020B0604020202020204" pitchFamily="34" charset="0"/>
              </a:rPr>
              <a:t>Sources: GfK Survey of German </a:t>
            </a:r>
            <a:r>
              <a:rPr lang="en-GB" sz="1000" dirty="0" err="1">
                <a:solidFill>
                  <a:srgbClr val="382765"/>
                </a:solidFill>
                <a:latin typeface="Arial" panose="020B0604020202020204" pitchFamily="34" charset="0"/>
                <a:cs typeface="Arial" panose="020B0604020202020204" pitchFamily="34" charset="0"/>
              </a:rPr>
              <a:t>Deskworkers</a:t>
            </a:r>
            <a:r>
              <a:rPr lang="en-GB" sz="1000" dirty="0">
                <a:solidFill>
                  <a:srgbClr val="382765"/>
                </a:solidFill>
                <a:latin typeface="Arial" panose="020B0604020202020204" pitchFamily="34" charset="0"/>
                <a:cs typeface="Arial" panose="020B0604020202020204" pitchFamily="34" charset="0"/>
              </a:rPr>
              <a:t> for Leitz, 2023 </a:t>
            </a:r>
            <a:endParaRPr lang="en-GB" sz="1000" i="1" dirty="0">
              <a:solidFill>
                <a:srgbClr val="3827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1613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aph of a number of workers&#10;&#10;Description automatically generated with medium confidence">
            <a:extLst>
              <a:ext uri="{FF2B5EF4-FFF2-40B4-BE49-F238E27FC236}">
                <a16:creationId xmlns:a16="http://schemas.microsoft.com/office/drawing/2014/main" id="{4F35BC09-3C12-9B83-E06F-3EF959DE4425}"/>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6539023" y="1628775"/>
            <a:ext cx="5316279" cy="4144704"/>
          </a:xfrm>
          <a:prstGeom prst="rect">
            <a:avLst/>
          </a:prstGeom>
        </p:spPr>
      </p:pic>
      <p:sp>
        <p:nvSpPr>
          <p:cNvPr id="2" name="Content Placeholder 1">
            <a:extLst>
              <a:ext uri="{FF2B5EF4-FFF2-40B4-BE49-F238E27FC236}">
                <a16:creationId xmlns:a16="http://schemas.microsoft.com/office/drawing/2014/main" id="{225E1F0A-1A43-B86E-57D1-02150707BF6F}"/>
              </a:ext>
            </a:extLst>
          </p:cNvPr>
          <p:cNvSpPr>
            <a:spLocks noGrp="1"/>
          </p:cNvSpPr>
          <p:nvPr>
            <p:ph sz="half" idx="1"/>
          </p:nvPr>
        </p:nvSpPr>
        <p:spPr>
          <a:xfrm>
            <a:off x="854825" y="1800686"/>
            <a:ext cx="5881577" cy="4351338"/>
          </a:xfrm>
        </p:spPr>
        <p:txBody>
          <a:bodyPr/>
          <a:lstStyle/>
          <a:p>
            <a:pPr>
              <a:lnSpc>
                <a:spcPct val="100000"/>
              </a:lnSpc>
              <a:spcAft>
                <a:spcPts val="600"/>
              </a:spcAft>
            </a:pPr>
            <a:r>
              <a:rPr lang="en-GB" sz="1800" dirty="0">
                <a:solidFill>
                  <a:srgbClr val="382765"/>
                </a:solidFill>
              </a:rPr>
              <a:t>Contrary to stereotype </a:t>
            </a:r>
          </a:p>
          <a:p>
            <a:pPr>
              <a:lnSpc>
                <a:spcPct val="100000"/>
              </a:lnSpc>
              <a:spcAft>
                <a:spcPts val="600"/>
              </a:spcAft>
            </a:pPr>
            <a:r>
              <a:rPr lang="en-GB" sz="1800" dirty="0">
                <a:solidFill>
                  <a:srgbClr val="382765"/>
                </a:solidFill>
              </a:rPr>
              <a:t>Younger people find offices more appealing, </a:t>
            </a:r>
            <a:br>
              <a:rPr lang="en-GB" sz="1800" dirty="0">
                <a:solidFill>
                  <a:srgbClr val="382765"/>
                </a:solidFill>
              </a:rPr>
            </a:br>
            <a:r>
              <a:rPr lang="en-GB" sz="1800" dirty="0">
                <a:solidFill>
                  <a:srgbClr val="382765"/>
                </a:solidFill>
              </a:rPr>
              <a:t>overall than older workers</a:t>
            </a:r>
          </a:p>
          <a:p>
            <a:pPr lvl="1">
              <a:lnSpc>
                <a:spcPct val="100000"/>
              </a:lnSpc>
              <a:spcAft>
                <a:spcPts val="600"/>
              </a:spcAft>
            </a:pPr>
            <a:r>
              <a:rPr lang="en-GB" sz="1800" dirty="0">
                <a:solidFill>
                  <a:srgbClr val="382765"/>
                </a:solidFill>
              </a:rPr>
              <a:t>Learning/mentorship</a:t>
            </a:r>
          </a:p>
          <a:p>
            <a:pPr lvl="1">
              <a:lnSpc>
                <a:spcPct val="100000"/>
              </a:lnSpc>
              <a:spcAft>
                <a:spcPts val="600"/>
              </a:spcAft>
            </a:pPr>
            <a:r>
              <a:rPr lang="en-GB" sz="1800" dirty="0">
                <a:solidFill>
                  <a:srgbClr val="382765"/>
                </a:solidFill>
              </a:rPr>
              <a:t>Visibility to management</a:t>
            </a:r>
          </a:p>
          <a:p>
            <a:pPr lvl="1">
              <a:lnSpc>
                <a:spcPct val="100000"/>
              </a:lnSpc>
              <a:spcAft>
                <a:spcPts val="600"/>
              </a:spcAft>
            </a:pPr>
            <a:r>
              <a:rPr lang="en-GB" sz="1800" dirty="0">
                <a:solidFill>
                  <a:srgbClr val="382765"/>
                </a:solidFill>
              </a:rPr>
              <a:t>Space vs home</a:t>
            </a:r>
          </a:p>
          <a:p>
            <a:pPr lvl="1">
              <a:lnSpc>
                <a:spcPct val="100000"/>
              </a:lnSpc>
              <a:spcAft>
                <a:spcPts val="600"/>
              </a:spcAft>
            </a:pPr>
            <a:r>
              <a:rPr lang="en-GB" sz="1800" dirty="0">
                <a:solidFill>
                  <a:srgbClr val="382765"/>
                </a:solidFill>
              </a:rPr>
              <a:t>Sociability</a:t>
            </a:r>
          </a:p>
          <a:p>
            <a:pPr>
              <a:lnSpc>
                <a:spcPct val="100000"/>
              </a:lnSpc>
              <a:spcAft>
                <a:spcPts val="600"/>
              </a:spcAft>
            </a:pPr>
            <a:r>
              <a:rPr lang="en-GB" sz="1800" dirty="0">
                <a:solidFill>
                  <a:srgbClr val="382765"/>
                </a:solidFill>
              </a:rPr>
              <a:t>Many will have experienced </a:t>
            </a:r>
            <a:br>
              <a:rPr lang="en-GB" sz="1800" dirty="0">
                <a:solidFill>
                  <a:srgbClr val="382765"/>
                </a:solidFill>
              </a:rPr>
            </a:br>
            <a:r>
              <a:rPr lang="en-GB" sz="1800" dirty="0">
                <a:solidFill>
                  <a:srgbClr val="382765"/>
                </a:solidFill>
              </a:rPr>
              <a:t>Covid-induced isolation at university </a:t>
            </a:r>
          </a:p>
        </p:txBody>
      </p:sp>
      <p:sp>
        <p:nvSpPr>
          <p:cNvPr id="4" name="Title 3">
            <a:extLst>
              <a:ext uri="{FF2B5EF4-FFF2-40B4-BE49-F238E27FC236}">
                <a16:creationId xmlns:a16="http://schemas.microsoft.com/office/drawing/2014/main" id="{6989865E-76D1-B1EF-4044-110B81984DD9}"/>
              </a:ext>
            </a:extLst>
          </p:cNvPr>
          <p:cNvSpPr>
            <a:spLocks noGrp="1"/>
          </p:cNvSpPr>
          <p:nvPr>
            <p:ph type="title"/>
          </p:nvPr>
        </p:nvSpPr>
        <p:spPr/>
        <p:txBody>
          <a:bodyPr>
            <a:normAutofit/>
          </a:bodyPr>
          <a:lstStyle/>
          <a:p>
            <a:r>
              <a:rPr lang="en-GB" sz="3200" b="0" dirty="0">
                <a:solidFill>
                  <a:srgbClr val="382765"/>
                </a:solidFill>
              </a:rPr>
              <a:t>The surprising attraction of offices to the young</a:t>
            </a:r>
          </a:p>
        </p:txBody>
      </p:sp>
      <p:sp>
        <p:nvSpPr>
          <p:cNvPr id="7" name="TextBox 6">
            <a:extLst>
              <a:ext uri="{FF2B5EF4-FFF2-40B4-BE49-F238E27FC236}">
                <a16:creationId xmlns:a16="http://schemas.microsoft.com/office/drawing/2014/main" id="{39F30834-97DB-78E7-88BE-7882A450FC9E}"/>
              </a:ext>
            </a:extLst>
          </p:cNvPr>
          <p:cNvSpPr txBox="1"/>
          <p:nvPr/>
        </p:nvSpPr>
        <p:spPr>
          <a:xfrm>
            <a:off x="7184930" y="5475580"/>
            <a:ext cx="4711600" cy="200055"/>
          </a:xfrm>
          <a:prstGeom prst="rect">
            <a:avLst/>
          </a:prstGeom>
          <a:noFill/>
        </p:spPr>
        <p:txBody>
          <a:bodyPr wrap="square" rtlCol="0">
            <a:spAutoFit/>
          </a:bodyPr>
          <a:lstStyle/>
          <a:p>
            <a:r>
              <a:rPr lang="en-GB" sz="700" b="0" dirty="0">
                <a:solidFill>
                  <a:srgbClr val="494747"/>
                </a:solidFill>
                <a:effectLst/>
                <a:latin typeface="Poppins" pitchFamily="2" charset="77"/>
              </a:rPr>
              <a:t>Source: Return to the Office Centre for Cities, 2024 </a:t>
            </a:r>
            <a:endParaRPr lang="en-GB" sz="700" dirty="0">
              <a:effectLst/>
            </a:endParaRPr>
          </a:p>
        </p:txBody>
      </p:sp>
    </p:spTree>
    <p:extLst>
      <p:ext uri="{BB962C8B-B14F-4D97-AF65-F5344CB8AC3E}">
        <p14:creationId xmlns:p14="http://schemas.microsoft.com/office/powerpoint/2010/main" val="2124302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12" descr="A group of people standing around a whiteboard&#10;&#10;Description automatically generated">
            <a:extLst>
              <a:ext uri="{FF2B5EF4-FFF2-40B4-BE49-F238E27FC236}">
                <a16:creationId xmlns:a16="http://schemas.microsoft.com/office/drawing/2014/main" id="{F5B4BB9B-4804-5CD3-A0D9-E2F55033CBD8}"/>
              </a:ext>
            </a:extLst>
          </p:cNvPr>
          <p:cNvPicPr>
            <a:picLocks noChangeAspect="1"/>
          </p:cNvPicPr>
          <p:nvPr/>
        </p:nvPicPr>
        <p:blipFill>
          <a:blip r:embed="rId3" cstate="print">
            <a:extLst>
              <a:ext uri="{28A0092B-C50C-407E-A947-70E740481C1C}">
                <a14:useLocalDpi xmlns:a14="http://schemas.microsoft.com/office/drawing/2010/main"/>
              </a:ext>
            </a:extLst>
          </a:blip>
          <a:srcRect t="-420" b="-16665"/>
          <a:stretch/>
        </p:blipFill>
        <p:spPr>
          <a:xfrm>
            <a:off x="7767145" y="3506112"/>
            <a:ext cx="4424855"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11" name="Picture 10" descr="A group of people standing in a room&#10;&#10;Description automatically generated">
            <a:extLst>
              <a:ext uri="{FF2B5EF4-FFF2-40B4-BE49-F238E27FC236}">
                <a16:creationId xmlns:a16="http://schemas.microsoft.com/office/drawing/2014/main" id="{D4A4E418-426A-2ED8-88C6-109D0F70C6DC}"/>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15" name="Picture 14" descr="A group of people in a meeting&#10;&#10;Description automatically generated">
            <a:extLst>
              <a:ext uri="{FF2B5EF4-FFF2-40B4-BE49-F238E27FC236}">
                <a16:creationId xmlns:a16="http://schemas.microsoft.com/office/drawing/2014/main" id="{B11597ED-3E3D-A4C0-9E52-7AB8668F5927}"/>
              </a:ext>
            </a:extLst>
          </p:cNvPr>
          <p:cNvPicPr>
            <a:picLocks noChangeAspect="1"/>
          </p:cNvPicPr>
          <p:nvPr/>
        </p:nvPicPr>
        <p:blipFill>
          <a:blip r:embed="rId5" cstate="print">
            <a:extLst>
              <a:ext uri="{28A0092B-C50C-407E-A947-70E740481C1C}">
                <a14:useLocalDpi xmlns:a14="http://schemas.microsoft.com/office/drawing/2010/main"/>
              </a:ext>
            </a:extLst>
          </a:blip>
          <a:srcRect b="-1"/>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pic>
        <p:nvPicPr>
          <p:cNvPr id="3" name="Picture 2">
            <a:extLst>
              <a:ext uri="{FF2B5EF4-FFF2-40B4-BE49-F238E27FC236}">
                <a16:creationId xmlns:a16="http://schemas.microsoft.com/office/drawing/2014/main" id="{CAA9C895-D306-20FD-31F2-01D42D340AC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1863044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 name="Picture 2" descr="A group of men standing in front of a white board&#10;&#10;Description automatically generated">
            <a:extLst>
              <a:ext uri="{FF2B5EF4-FFF2-40B4-BE49-F238E27FC236}">
                <a16:creationId xmlns:a16="http://schemas.microsoft.com/office/drawing/2014/main" id="{AE9F7726-9588-06B2-90BE-7EEB329C0132}"/>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4" name="Picture 3">
            <a:extLst>
              <a:ext uri="{FF2B5EF4-FFF2-40B4-BE49-F238E27FC236}">
                <a16:creationId xmlns:a16="http://schemas.microsoft.com/office/drawing/2014/main" id="{20AA5EE3-D6AD-57FE-0AA9-57B51CAF20C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27764083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0" name="Rectangle 39">
            <a:extLst>
              <a:ext uri="{FF2B5EF4-FFF2-40B4-BE49-F238E27FC236}">
                <a16:creationId xmlns:a16="http://schemas.microsoft.com/office/drawing/2014/main" id="{6C2997EE-0889-44C3-AC0D-18F26AC9AA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9" name="Picture 18" descr="A person putting a piece of paper into a printer&#10;&#10;Description automatically generated">
            <a:extLst>
              <a:ext uri="{FF2B5EF4-FFF2-40B4-BE49-F238E27FC236}">
                <a16:creationId xmlns:a16="http://schemas.microsoft.com/office/drawing/2014/main" id="{1E40C646-349C-EFCB-6F65-41EA56768B8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622233" y="10"/>
            <a:ext cx="6569769" cy="3750724"/>
          </a:xfrm>
          <a:custGeom>
            <a:avLst/>
            <a:gdLst/>
            <a:ahLst/>
            <a:cxnLst/>
            <a:rect l="l" t="t" r="r" b="b"/>
            <a:pathLst>
              <a:path w="6569769" h="3750734">
                <a:moveTo>
                  <a:pt x="1738471" y="0"/>
                </a:moveTo>
                <a:lnTo>
                  <a:pt x="6569769" y="0"/>
                </a:lnTo>
                <a:lnTo>
                  <a:pt x="6569769" y="3750734"/>
                </a:lnTo>
                <a:lnTo>
                  <a:pt x="0" y="3750734"/>
                </a:lnTo>
                <a:close/>
              </a:path>
            </a:pathLst>
          </a:custGeom>
        </p:spPr>
      </p:pic>
      <p:pic>
        <p:nvPicPr>
          <p:cNvPr id="29" name="Picture 28" descr="A desk with a computer and a tablet&#10;&#10;Description automatically generated with medium confidence">
            <a:extLst>
              <a:ext uri="{FF2B5EF4-FFF2-40B4-BE49-F238E27FC236}">
                <a16:creationId xmlns:a16="http://schemas.microsoft.com/office/drawing/2014/main" id="{9E3982DD-186F-CF74-2F0C-27DA5D646EA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182011" y="3887894"/>
            <a:ext cx="8009991" cy="2970106"/>
          </a:xfrm>
          <a:custGeom>
            <a:avLst/>
            <a:gdLst/>
            <a:ahLst/>
            <a:cxnLst/>
            <a:rect l="l" t="t" r="r" b="b"/>
            <a:pathLst>
              <a:path w="8009991" h="2970106">
                <a:moveTo>
                  <a:pt x="1376648" y="0"/>
                </a:moveTo>
                <a:lnTo>
                  <a:pt x="8009991" y="0"/>
                </a:lnTo>
                <a:lnTo>
                  <a:pt x="8009991" y="2970106"/>
                </a:lnTo>
                <a:lnTo>
                  <a:pt x="0" y="2970106"/>
                </a:lnTo>
                <a:close/>
              </a:path>
            </a:pathLst>
          </a:custGeom>
        </p:spPr>
      </p:pic>
      <p:pic>
        <p:nvPicPr>
          <p:cNvPr id="16" name="Picture 15" descr="A close-up of a door&#10;&#10;Description automatically generated">
            <a:extLst>
              <a:ext uri="{FF2B5EF4-FFF2-40B4-BE49-F238E27FC236}">
                <a16:creationId xmlns:a16="http://schemas.microsoft.com/office/drawing/2014/main" id="{C7FA0C9B-D29A-749F-5CBF-932A415B0A9E}"/>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20" y="10"/>
            <a:ext cx="7503091" cy="6857990"/>
          </a:xfrm>
          <a:custGeom>
            <a:avLst/>
            <a:gdLst/>
            <a:ahLst/>
            <a:cxnLst/>
            <a:rect l="l" t="t" r="r" b="b"/>
            <a:pathLst>
              <a:path w="7503111" h="6858000">
                <a:moveTo>
                  <a:pt x="0" y="0"/>
                </a:moveTo>
                <a:lnTo>
                  <a:pt x="677334" y="0"/>
                </a:lnTo>
                <a:lnTo>
                  <a:pt x="1168036" y="0"/>
                </a:lnTo>
                <a:lnTo>
                  <a:pt x="1205499" y="0"/>
                </a:lnTo>
                <a:lnTo>
                  <a:pt x="1647632" y="0"/>
                </a:lnTo>
                <a:lnTo>
                  <a:pt x="7215401" y="0"/>
                </a:lnTo>
                <a:lnTo>
                  <a:pt x="4041567" y="6852993"/>
                </a:lnTo>
                <a:lnTo>
                  <a:pt x="7503111" y="6852993"/>
                </a:lnTo>
                <a:lnTo>
                  <a:pt x="7503111" y="6852994"/>
                </a:lnTo>
                <a:lnTo>
                  <a:pt x="1647632" y="6852994"/>
                </a:lnTo>
                <a:lnTo>
                  <a:pt x="1647632" y="6858000"/>
                </a:lnTo>
                <a:lnTo>
                  <a:pt x="0" y="6858000"/>
                </a:lnTo>
                <a:close/>
              </a:path>
            </a:pathLst>
          </a:custGeom>
        </p:spPr>
      </p:pic>
      <p:pic>
        <p:nvPicPr>
          <p:cNvPr id="3" name="Picture 2">
            <a:extLst>
              <a:ext uri="{FF2B5EF4-FFF2-40B4-BE49-F238E27FC236}">
                <a16:creationId xmlns:a16="http://schemas.microsoft.com/office/drawing/2014/main" id="{03CDB163-0EA4-CB3D-84BB-3C342B405D1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7592099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4" name="Content Placeholder 5" descr="A person and person in an office&#10;&#10;Description automatically generated">
            <a:extLst>
              <a:ext uri="{FF2B5EF4-FFF2-40B4-BE49-F238E27FC236}">
                <a16:creationId xmlns:a16="http://schemas.microsoft.com/office/drawing/2014/main" id="{444D5393-58A1-A69C-CCAD-9B18050A0BC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13"/>
          <a:stretch/>
        </p:blipFill>
        <p:spPr>
          <a:xfrm>
            <a:off x="20" y="1282"/>
            <a:ext cx="12191980" cy="6856718"/>
          </a:xfrm>
          <a:prstGeom prst="rect">
            <a:avLst/>
          </a:prstGeom>
        </p:spPr>
      </p:pic>
      <p:pic>
        <p:nvPicPr>
          <p:cNvPr id="2" name="Picture 1">
            <a:extLst>
              <a:ext uri="{FF2B5EF4-FFF2-40B4-BE49-F238E27FC236}">
                <a16:creationId xmlns:a16="http://schemas.microsoft.com/office/drawing/2014/main" id="{12EEDD62-0E3C-7528-164F-7C04E154AFC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888541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89FBE-8F5C-D3A9-92B9-8F870F1639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E33C05-5F05-B105-D8C0-587575D98A85}"/>
              </a:ext>
            </a:extLst>
          </p:cNvPr>
          <p:cNvSpPr>
            <a:spLocks noGrp="1"/>
          </p:cNvSpPr>
          <p:nvPr>
            <p:ph type="title"/>
          </p:nvPr>
        </p:nvSpPr>
        <p:spPr/>
        <p:txBody>
          <a:bodyPr/>
          <a:lstStyle/>
          <a:p>
            <a:r>
              <a:rPr lang="en-GB" dirty="0"/>
              <a:t>Desks and space management becomes an issue</a:t>
            </a:r>
          </a:p>
        </p:txBody>
      </p:sp>
      <p:sp>
        <p:nvSpPr>
          <p:cNvPr id="3" name="Content Placeholder 2">
            <a:extLst>
              <a:ext uri="{FF2B5EF4-FFF2-40B4-BE49-F238E27FC236}">
                <a16:creationId xmlns:a16="http://schemas.microsoft.com/office/drawing/2014/main" id="{5701E46F-B25A-4511-54E2-FF6F1494C28A}"/>
              </a:ext>
            </a:extLst>
          </p:cNvPr>
          <p:cNvSpPr>
            <a:spLocks noGrp="1"/>
          </p:cNvSpPr>
          <p:nvPr>
            <p:ph idx="1"/>
          </p:nvPr>
        </p:nvSpPr>
        <p:spPr>
          <a:xfrm>
            <a:off x="854827" y="1573985"/>
            <a:ext cx="5606132" cy="3843655"/>
          </a:xfrm>
        </p:spPr>
        <p:txBody>
          <a:bodyPr>
            <a:normAutofit/>
          </a:bodyPr>
          <a:lstStyle/>
          <a:p>
            <a:pPr>
              <a:lnSpc>
                <a:spcPct val="120000"/>
              </a:lnSpc>
            </a:pPr>
            <a:r>
              <a:rPr lang="en-GB" sz="1800" dirty="0">
                <a:effectLst/>
              </a:rPr>
              <a:t>Office space per employee is at </a:t>
            </a:r>
            <a:r>
              <a:rPr lang="en-GB" sz="1800" b="1" dirty="0">
                <a:effectLst/>
              </a:rPr>
              <a:t>20-year low</a:t>
            </a:r>
            <a:endParaRPr lang="en-GB" sz="1800" b="1" i="0" u="none" strike="noStrike" dirty="0">
              <a:effectLst/>
            </a:endParaRPr>
          </a:p>
          <a:p>
            <a:pPr algn="l">
              <a:lnSpc>
                <a:spcPct val="120000"/>
              </a:lnSpc>
            </a:pPr>
            <a:r>
              <a:rPr lang="en-GB" sz="1800" b="0" i="0" u="none" strike="noStrike" dirty="0">
                <a:effectLst/>
              </a:rPr>
              <a:t>Traditional office configurations </a:t>
            </a:r>
            <a:r>
              <a:rPr lang="en-GB" sz="1800" dirty="0"/>
              <a:t>superseded by </a:t>
            </a:r>
            <a:r>
              <a:rPr lang="en-GB" sz="1800" b="1" i="0" u="none" strike="noStrike" dirty="0">
                <a:effectLst/>
              </a:rPr>
              <a:t>collaborative workspaces</a:t>
            </a:r>
          </a:p>
          <a:p>
            <a:pPr algn="l">
              <a:lnSpc>
                <a:spcPct val="120000"/>
              </a:lnSpc>
            </a:pPr>
            <a:r>
              <a:rPr lang="en-GB" sz="1800" dirty="0"/>
              <a:t>Design criteria including project working, productivity, sustainability and employee </a:t>
            </a:r>
            <a:r>
              <a:rPr lang="en-GB" sz="1800" b="1" dirty="0"/>
              <a:t>well-being</a:t>
            </a:r>
            <a:endParaRPr lang="en-GB" sz="1800" b="1" i="0" u="none" strike="noStrike" dirty="0">
              <a:effectLst/>
            </a:endParaRPr>
          </a:p>
          <a:p>
            <a:pPr algn="l">
              <a:lnSpc>
                <a:spcPct val="120000"/>
              </a:lnSpc>
            </a:pPr>
            <a:r>
              <a:rPr lang="en-GB" sz="1800" b="1" dirty="0"/>
              <a:t>Flexible and modular </a:t>
            </a:r>
            <a:r>
              <a:rPr lang="en-GB" sz="1800" dirty="0"/>
              <a:t>offices require </a:t>
            </a:r>
            <a:r>
              <a:rPr lang="en-GB" sz="1800" b="1" dirty="0"/>
              <a:t>easily stored equipment</a:t>
            </a:r>
            <a:endParaRPr lang="en-GB" sz="1800" b="1" i="0" u="none" strike="noStrike" dirty="0">
              <a:effectLst/>
            </a:endParaRPr>
          </a:p>
          <a:p>
            <a:pPr algn="l">
              <a:lnSpc>
                <a:spcPct val="120000"/>
              </a:lnSpc>
            </a:pPr>
            <a:r>
              <a:rPr lang="en-GB" sz="1800" dirty="0"/>
              <a:t>Hence focus on </a:t>
            </a:r>
            <a:r>
              <a:rPr lang="en-GB" sz="1800" b="1" dirty="0"/>
              <a:t>desk and space management</a:t>
            </a:r>
            <a:endParaRPr lang="en-GB" sz="1800" b="0" i="0" u="none" strike="noStrike" dirty="0">
              <a:solidFill>
                <a:srgbClr val="000000"/>
              </a:solidFill>
              <a:effectLst/>
            </a:endParaRPr>
          </a:p>
          <a:p>
            <a:endParaRPr lang="en-GB" dirty="0"/>
          </a:p>
        </p:txBody>
      </p:sp>
      <p:sp>
        <p:nvSpPr>
          <p:cNvPr id="4" name="TextBox 3">
            <a:extLst>
              <a:ext uri="{FF2B5EF4-FFF2-40B4-BE49-F238E27FC236}">
                <a16:creationId xmlns:a16="http://schemas.microsoft.com/office/drawing/2014/main" id="{2435E2D0-8B68-AD3B-9D73-F096862AFEEA}"/>
              </a:ext>
            </a:extLst>
          </p:cNvPr>
          <p:cNvSpPr txBox="1"/>
          <p:nvPr/>
        </p:nvSpPr>
        <p:spPr>
          <a:xfrm>
            <a:off x="854826" y="5359656"/>
            <a:ext cx="9074427" cy="553998"/>
          </a:xfrm>
          <a:prstGeom prst="rect">
            <a:avLst/>
          </a:prstGeom>
          <a:noFill/>
        </p:spPr>
        <p:txBody>
          <a:bodyPr wrap="square">
            <a:spAutoFit/>
          </a:bodyPr>
          <a:lstStyle/>
          <a:p>
            <a:r>
              <a:rPr lang="en-GB" sz="1000" dirty="0">
                <a:solidFill>
                  <a:srgbClr val="382765"/>
                </a:solidFill>
                <a:latin typeface="Arial" panose="020B0604020202020204" pitchFamily="34" charset="0"/>
                <a:cs typeface="Arial" panose="020B0604020202020204" pitchFamily="34" charset="0"/>
              </a:rPr>
              <a:t>Sources: The Future of UK Office Densities</a:t>
            </a:r>
            <a:r>
              <a:rPr lang="en-GB" sz="1000" i="1" dirty="0">
                <a:solidFill>
                  <a:srgbClr val="382765"/>
                </a:solidFill>
                <a:latin typeface="Arial" panose="020B0604020202020204" pitchFamily="34" charset="0"/>
                <a:cs typeface="Arial" panose="020B0604020202020204" pitchFamily="34" charset="0"/>
              </a:rPr>
              <a:t>, BOC 2022; </a:t>
            </a:r>
            <a:r>
              <a:rPr lang="en-GB" sz="1000" b="0" dirty="0">
                <a:solidFill>
                  <a:srgbClr val="382765"/>
                </a:solidFill>
                <a:effectLst/>
                <a:latin typeface="Arial" panose="020B0604020202020204" pitchFamily="34" charset="0"/>
                <a:cs typeface="Arial" panose="020B0604020202020204" pitchFamily="34" charset="0"/>
              </a:rPr>
              <a:t>Space per Employee</a:t>
            </a:r>
            <a:br>
              <a:rPr lang="en-GB" sz="1000" b="0" dirty="0">
                <a:solidFill>
                  <a:srgbClr val="382765"/>
                </a:solidFill>
                <a:effectLst/>
                <a:latin typeface="Arial" panose="020B0604020202020204" pitchFamily="34" charset="0"/>
                <a:cs typeface="Arial" panose="020B0604020202020204" pitchFamily="34" charset="0"/>
              </a:rPr>
            </a:br>
            <a:r>
              <a:rPr lang="en-GB" sz="1000" b="0" dirty="0">
                <a:solidFill>
                  <a:srgbClr val="382765"/>
                </a:solidFill>
                <a:effectLst/>
                <a:latin typeface="Arial" panose="020B0604020202020204" pitchFamily="34" charset="0"/>
                <a:cs typeface="Arial" panose="020B0604020202020204" pitchFamily="34" charset="0"/>
              </a:rPr>
              <a:t>continues to Shrink</a:t>
            </a:r>
            <a:r>
              <a:rPr lang="en-GB" sz="1000" b="0" i="1" dirty="0">
                <a:solidFill>
                  <a:srgbClr val="382765"/>
                </a:solidFill>
                <a:effectLst/>
                <a:latin typeface="Arial" panose="020B0604020202020204" pitchFamily="34" charset="0"/>
                <a:cs typeface="Arial" panose="020B0604020202020204" pitchFamily="34" charset="0"/>
              </a:rPr>
              <a:t>, CBRE, 2022 </a:t>
            </a:r>
            <a:endParaRPr lang="en-GB" sz="1000" dirty="0">
              <a:solidFill>
                <a:srgbClr val="382765"/>
              </a:solidFill>
              <a:effectLst/>
              <a:latin typeface="Arial" panose="020B0604020202020204" pitchFamily="34" charset="0"/>
              <a:cs typeface="Arial" panose="020B0604020202020204" pitchFamily="34" charset="0"/>
            </a:endParaRPr>
          </a:p>
          <a:p>
            <a:endParaRPr lang="en-GB" sz="1000" dirty="0">
              <a:solidFill>
                <a:srgbClr val="382765"/>
              </a:solidFill>
              <a:effectLst/>
            </a:endParaRPr>
          </a:p>
        </p:txBody>
      </p:sp>
      <p:pic>
        <p:nvPicPr>
          <p:cNvPr id="6" name="Picture 5" descr="A collage of people using laptops&#10;&#10;Description automatically generated">
            <a:extLst>
              <a:ext uri="{FF2B5EF4-FFF2-40B4-BE49-F238E27FC236}">
                <a16:creationId xmlns:a16="http://schemas.microsoft.com/office/drawing/2014/main" id="{451ACF29-6B8A-1464-3908-059C4BC3EAF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80615" y="1366288"/>
            <a:ext cx="4056405" cy="4274279"/>
          </a:xfrm>
          <a:prstGeom prst="rect">
            <a:avLst/>
          </a:prstGeom>
        </p:spPr>
      </p:pic>
    </p:spTree>
    <p:extLst>
      <p:ext uri="{BB962C8B-B14F-4D97-AF65-F5344CB8AC3E}">
        <p14:creationId xmlns:p14="http://schemas.microsoft.com/office/powerpoint/2010/main" val="1619475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D0AE2045-A4D7-F3BA-C324-7FA828BB1D76}"/>
              </a:ext>
            </a:extLst>
          </p:cNvPr>
          <p:cNvSpPr>
            <a:spLocks noGrp="1"/>
          </p:cNvSpPr>
          <p:nvPr>
            <p:ph idx="1"/>
          </p:nvPr>
        </p:nvSpPr>
        <p:spPr>
          <a:xfrm>
            <a:off x="865497" y="1495741"/>
            <a:ext cx="5230503" cy="4278017"/>
          </a:xfrm>
        </p:spPr>
        <p:txBody>
          <a:bodyPr>
            <a:noAutofit/>
          </a:bodyPr>
          <a:lstStyle/>
          <a:p>
            <a:r>
              <a:rPr lang="en-AU" sz="1800" dirty="0"/>
              <a:t>The new 2025 White Paper </a:t>
            </a:r>
            <a:r>
              <a:rPr lang="en-GB" sz="1800" dirty="0"/>
              <a:t>‘</a:t>
            </a:r>
            <a:r>
              <a:rPr lang="en-AU" sz="1800" b="1" dirty="0"/>
              <a:t>The New World of Work – </a:t>
            </a:r>
            <a:r>
              <a:rPr lang="en-AU" sz="1800" dirty="0"/>
              <a:t>Driving Change. Feeling Good</a:t>
            </a:r>
            <a:r>
              <a:rPr lang="en-GB" sz="1800" dirty="0"/>
              <a:t>’ launched recently</a:t>
            </a:r>
          </a:p>
          <a:p>
            <a:pPr>
              <a:spcBef>
                <a:spcPts val="800"/>
              </a:spcBef>
            </a:pPr>
            <a:r>
              <a:rPr lang="en-AU" sz="1800" dirty="0"/>
              <a:t>Ongoing </a:t>
            </a:r>
            <a:r>
              <a:rPr lang="en-AU" sz="1800" b="1" dirty="0"/>
              <a:t>scanning</a:t>
            </a:r>
            <a:r>
              <a:rPr lang="en-AU" sz="1800" dirty="0"/>
              <a:t> of studies and reports to understand </a:t>
            </a:r>
            <a:r>
              <a:rPr lang="en-AU" sz="1800" b="1" dirty="0"/>
              <a:t>the latest trends </a:t>
            </a:r>
            <a:r>
              <a:rPr lang="en-AU" sz="1800" dirty="0"/>
              <a:t>in the office and beyond</a:t>
            </a:r>
          </a:p>
          <a:p>
            <a:pPr>
              <a:spcBef>
                <a:spcPts val="800"/>
              </a:spcBef>
            </a:pPr>
            <a:r>
              <a:rPr lang="en-AU" sz="1800" dirty="0"/>
              <a:t>Why </a:t>
            </a:r>
            <a:r>
              <a:rPr lang="en-AU" sz="1800" b="1" dirty="0"/>
              <a:t>well-being</a:t>
            </a:r>
            <a:r>
              <a:rPr lang="en-AU" sz="1800" dirty="0"/>
              <a:t> is </a:t>
            </a:r>
            <a:r>
              <a:rPr lang="en-AU" sz="1800" b="1" dirty="0"/>
              <a:t>even more relevant </a:t>
            </a:r>
            <a:r>
              <a:rPr lang="en-AU" sz="1800" dirty="0"/>
              <a:t>to you and your customers</a:t>
            </a:r>
          </a:p>
          <a:p>
            <a:pPr>
              <a:spcBef>
                <a:spcPts val="800"/>
              </a:spcBef>
            </a:pPr>
            <a:r>
              <a:rPr lang="en-AU" sz="1800" dirty="0"/>
              <a:t>Well-being in its focus for the new product development to </a:t>
            </a:r>
            <a:r>
              <a:rPr lang="en-AU" sz="1800" b="1" dirty="0"/>
              <a:t>satisfy unmet needs</a:t>
            </a:r>
            <a:endParaRPr lang="en-AU" sz="1800" dirty="0"/>
          </a:p>
          <a:p>
            <a:pPr>
              <a:spcBef>
                <a:spcPts val="800"/>
              </a:spcBef>
            </a:pPr>
            <a:r>
              <a:rPr lang="en-AU" sz="1800" dirty="0"/>
              <a:t>Together with the </a:t>
            </a:r>
            <a:r>
              <a:rPr lang="en-AU" sz="1800" b="1" dirty="0"/>
              <a:t>experts </a:t>
            </a:r>
            <a:r>
              <a:rPr lang="en-AU" sz="1800" dirty="0"/>
              <a:t>- IGR and @osteoanisha – helps create trust and loyalty with accreditations and endorsements</a:t>
            </a:r>
          </a:p>
          <a:p>
            <a:pPr>
              <a:spcBef>
                <a:spcPts val="800"/>
              </a:spcBef>
            </a:pPr>
            <a:r>
              <a:rPr lang="en-AU" sz="1800" dirty="0"/>
              <a:t>A clear business opportunity and why you should </a:t>
            </a:r>
            <a:r>
              <a:rPr lang="en-AU" sz="1800" b="1" dirty="0"/>
              <a:t>drive this change with us</a:t>
            </a:r>
          </a:p>
        </p:txBody>
      </p:sp>
      <p:sp>
        <p:nvSpPr>
          <p:cNvPr id="5" name="Titel 1">
            <a:extLst>
              <a:ext uri="{FF2B5EF4-FFF2-40B4-BE49-F238E27FC236}">
                <a16:creationId xmlns:a16="http://schemas.microsoft.com/office/drawing/2014/main" id="{02CB85D0-F9A2-CD2A-05F5-B6ECF145719B}"/>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500" b="1" i="1" kern="1200" baseline="0">
                <a:solidFill>
                  <a:schemeClr val="tx1"/>
                </a:solidFill>
                <a:latin typeface="Arial" panose="020B0604020202020204" pitchFamily="34" charset="0"/>
                <a:ea typeface="+mj-ea"/>
                <a:cs typeface="+mj-cs"/>
              </a:defRPr>
            </a:lvl1pPr>
          </a:lstStyle>
          <a:p>
            <a:r>
              <a:rPr lang="en-AU" sz="3200" b="0" dirty="0">
                <a:solidFill>
                  <a:srgbClr val="382765"/>
                </a:solidFill>
              </a:rPr>
              <a:t>The 2025 White Paper</a:t>
            </a:r>
          </a:p>
        </p:txBody>
      </p:sp>
      <p:pic>
        <p:nvPicPr>
          <p:cNvPr id="6" name="Picture 5" descr="A person and person in an office&#10;&#10;Description automatically generated">
            <a:extLst>
              <a:ext uri="{FF2B5EF4-FFF2-40B4-BE49-F238E27FC236}">
                <a16:creationId xmlns:a16="http://schemas.microsoft.com/office/drawing/2014/main" id="{AEFA31AC-BC0D-18D3-EA90-3CB923B07F8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304567" y="1105788"/>
            <a:ext cx="3152341" cy="4250370"/>
          </a:xfrm>
          <a:prstGeom prst="rect">
            <a:avLst/>
          </a:prstGeom>
          <a:ln w="9525" cmpd="sng">
            <a:noFill/>
          </a:ln>
          <a:effectLst>
            <a:outerShdw blurRad="50800" dist="38100" dir="5400000" algn="ctr" rotWithShape="0">
              <a:schemeClr val="tx2">
                <a:alpha val="40000"/>
              </a:schemeClr>
            </a:outerShdw>
          </a:effectLst>
        </p:spPr>
      </p:pic>
      <p:sp>
        <p:nvSpPr>
          <p:cNvPr id="2" name="Content Placeholder 1">
            <a:extLst>
              <a:ext uri="{FF2B5EF4-FFF2-40B4-BE49-F238E27FC236}">
                <a16:creationId xmlns:a16="http://schemas.microsoft.com/office/drawing/2014/main" id="{A72E77F4-EDB8-262B-1FD6-3623CBFA8D51}"/>
              </a:ext>
            </a:extLst>
          </p:cNvPr>
          <p:cNvSpPr txBox="1">
            <a:spLocks/>
          </p:cNvSpPr>
          <p:nvPr/>
        </p:nvSpPr>
        <p:spPr>
          <a:xfrm>
            <a:off x="7261245" y="5484129"/>
            <a:ext cx="4102741" cy="575469"/>
          </a:xfrm>
          <a:prstGeom prst="rect">
            <a:avLst/>
          </a:prstGeom>
        </p:spPr>
        <p:txBody>
          <a:bodyPr vert="horz" lIns="91440" tIns="45720" rIns="91440" bIns="45720" rtlCol="0">
            <a:noAutofit/>
          </a:bodyPr>
          <a:lstStyle>
            <a:lvl1pPr marL="360000" indent="-360000" algn="l" defTabSz="914400" rtl="0" eaLnBrk="1" latinLnBrk="0" hangingPunct="1">
              <a:lnSpc>
                <a:spcPct val="90000"/>
              </a:lnSpc>
              <a:spcBef>
                <a:spcPts val="1000"/>
              </a:spcBef>
              <a:buSzPct val="85000"/>
              <a:buFontTx/>
              <a:buBlip>
                <a:blip r:embed="rId4">
                  <a:extLst>
                    <a:ext uri="{96DAC541-7B7A-43D3-8B79-37D633B846F1}">
                      <asvg:svgBlip xmlns:asvg="http://schemas.microsoft.com/office/drawing/2016/SVG/main" r:embed="rId5"/>
                    </a:ext>
                  </a:extLst>
                </a:blip>
              </a:buBlip>
              <a:defRPr sz="2400" kern="1200" baseline="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6">
                  <a:extLst>
                    <a:ext uri="{96DAC541-7B7A-43D3-8B79-37D633B846F1}">
                      <asvg:svgBlip xmlns:asvg="http://schemas.microsoft.com/office/drawing/2016/SVG/main" r:embed="rId7"/>
                    </a:ext>
                  </a:extLst>
                </a:blip>
              </a:buBlip>
              <a:defRPr sz="2000" kern="1200" baseline="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8">
                  <a:extLst>
                    <a:ext uri="{96DAC541-7B7A-43D3-8B79-37D633B846F1}">
                      <asvg:svgBlip xmlns:asvg="http://schemas.microsoft.com/office/drawing/2016/SVG/main" r:embed="rId9"/>
                    </a:ext>
                  </a:extLst>
                </a:blip>
              </a:buBlip>
              <a:defRPr sz="18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AU" sz="1400" dirty="0">
                <a:solidFill>
                  <a:srgbClr val="00B050"/>
                </a:solidFill>
                <a:latin typeface="Arial" panose="020B0604020202020204" pitchFamily="34" charset="0"/>
                <a:cs typeface="Arial" panose="020B0604020202020204" pitchFamily="34" charset="0"/>
                <a:hlinkClick r:id="rId10">
                  <a:extLst>
                    <a:ext uri="{A12FA001-AC4F-418D-AE19-62706E023703}">
                      <ahyp:hlinkClr xmlns:ahyp="http://schemas.microsoft.com/office/drawing/2018/hyperlinkcolor" val="tx"/>
                    </a:ext>
                  </a:extLst>
                </a:hlinkClick>
              </a:rPr>
              <a:t>‘The New World of Work’ White Paper</a:t>
            </a:r>
            <a:endParaRPr lang="en-AU" sz="1400" dirty="0">
              <a:solidFill>
                <a:srgbClr val="00B05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964593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descr="A high angle view of a room with computers&#10;&#10;Description automatically generated">
            <a:extLst>
              <a:ext uri="{FF2B5EF4-FFF2-40B4-BE49-F238E27FC236}">
                <a16:creationId xmlns:a16="http://schemas.microsoft.com/office/drawing/2014/main" id="{30F1EBE4-BA31-A10A-EDCB-AC80D73220DF}"/>
              </a:ext>
            </a:extLst>
          </p:cNvPr>
          <p:cNvPicPr>
            <a:picLocks noChangeAspect="1"/>
          </p:cNvPicPr>
          <p:nvPr/>
        </p:nvPicPr>
        <p:blipFill>
          <a:blip r:embed="rId3" cstate="print">
            <a:extLst>
              <a:ext uri="{28A0092B-C50C-407E-A947-70E740481C1C}">
                <a14:useLocalDpi xmlns:a14="http://schemas.microsoft.com/office/drawing/2010/main"/>
              </a:ext>
            </a:extLst>
          </a:blip>
          <a:srcRect b="-9827"/>
          <a:stretch/>
        </p:blipFill>
        <p:spPr>
          <a:xfrm>
            <a:off x="380" y="0"/>
            <a:ext cx="12191239" cy="6858000"/>
          </a:xfrm>
          <a:prstGeom prst="rect">
            <a:avLst/>
          </a:prstGeom>
        </p:spPr>
      </p:pic>
      <p:pic>
        <p:nvPicPr>
          <p:cNvPr id="3" name="Picture 2">
            <a:extLst>
              <a:ext uri="{FF2B5EF4-FFF2-40B4-BE49-F238E27FC236}">
                <a16:creationId xmlns:a16="http://schemas.microsoft.com/office/drawing/2014/main" id="{24DC45C9-7E7D-1A5C-6859-A702A58A91AA}"/>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7352617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person holding a bag in a cabinet&#10;&#10;Description automatically generated">
            <a:extLst>
              <a:ext uri="{FF2B5EF4-FFF2-40B4-BE49-F238E27FC236}">
                <a16:creationId xmlns:a16="http://schemas.microsoft.com/office/drawing/2014/main" id="{67D3DDC3-C77D-BFD7-0D9E-8D29F6766B4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550" r="-1" b="-9430"/>
          <a:stretch/>
        </p:blipFill>
        <p:spPr>
          <a:xfrm>
            <a:off x="7794519" y="3506112"/>
            <a:ext cx="4397481"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49" name="Picture 48" descr="A person holding a purse&#10;&#10;Description automatically generated">
            <a:extLst>
              <a:ext uri="{FF2B5EF4-FFF2-40B4-BE49-F238E27FC236}">
                <a16:creationId xmlns:a16="http://schemas.microsoft.com/office/drawing/2014/main" id="{179DEB3F-FCA5-4C53-FFA9-DB4C3B62A9F3}"/>
              </a:ext>
            </a:extLst>
          </p:cNvPr>
          <p:cNvPicPr>
            <a:picLocks noChangeAspect="1"/>
          </p:cNvPicPr>
          <p:nvPr/>
        </p:nvPicPr>
        <p:blipFill>
          <a:blip r:embed="rId4" cstate="print">
            <a:extLst>
              <a:ext uri="{28A0092B-C50C-407E-A947-70E740481C1C}">
                <a14:useLocalDpi xmlns:a14="http://schemas.microsoft.com/office/drawing/2010/main"/>
              </a:ext>
            </a:extLst>
          </a:blip>
          <a:srcRect r="-5061" b="-11536"/>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3" name="Picture 2" descr="A white shelving unit with boxes and a plant&#10;&#10;Description automatically generated">
            <a:extLst>
              <a:ext uri="{FF2B5EF4-FFF2-40B4-BE49-F238E27FC236}">
                <a16:creationId xmlns:a16="http://schemas.microsoft.com/office/drawing/2014/main" id="{FF691DD8-739B-BC1E-FF2D-487D54FB0FE8}"/>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267"/>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pic>
        <p:nvPicPr>
          <p:cNvPr id="4" name="Picture 3">
            <a:extLst>
              <a:ext uri="{FF2B5EF4-FFF2-40B4-BE49-F238E27FC236}">
                <a16:creationId xmlns:a16="http://schemas.microsoft.com/office/drawing/2014/main" id="{7A17E962-2081-C85F-D394-C7C44386A1FE}"/>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08361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white table with a red box on it&#10;&#10;Description automatically generated">
            <a:extLst>
              <a:ext uri="{FF2B5EF4-FFF2-40B4-BE49-F238E27FC236}">
                <a16:creationId xmlns:a16="http://schemas.microsoft.com/office/drawing/2014/main" id="{08E87D15-9DDD-C0F3-C146-2519619E0D77}"/>
              </a:ext>
            </a:extLst>
          </p:cNvPr>
          <p:cNvPicPr>
            <a:picLocks noChangeAspect="1"/>
          </p:cNvPicPr>
          <p:nvPr/>
        </p:nvPicPr>
        <p:blipFill>
          <a:blip r:embed="rId3" cstate="print">
            <a:extLst>
              <a:ext uri="{28A0092B-C50C-407E-A947-70E740481C1C}">
                <a14:useLocalDpi xmlns:a14="http://schemas.microsoft.com/office/drawing/2010/main"/>
              </a:ext>
            </a:extLst>
          </a:blip>
          <a:srcRect b="-4959"/>
          <a:stretch/>
        </p:blipFill>
        <p:spPr>
          <a:xfrm>
            <a:off x="20" y="10"/>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6" name="Picture 5" descr="A room with white shelves and a table with boxes&#10;&#10;Description automatically generated">
            <a:extLst>
              <a:ext uri="{FF2B5EF4-FFF2-40B4-BE49-F238E27FC236}">
                <a16:creationId xmlns:a16="http://schemas.microsoft.com/office/drawing/2014/main" id="{DC87DDE1-4412-4FFB-415C-143968F03263}"/>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790353" y="10"/>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pic>
        <p:nvPicPr>
          <p:cNvPr id="4" name="Picture 3">
            <a:extLst>
              <a:ext uri="{FF2B5EF4-FFF2-40B4-BE49-F238E27FC236}">
                <a16:creationId xmlns:a16="http://schemas.microsoft.com/office/drawing/2014/main" id="{A0AD670D-07B3-E227-8A69-4176C3B20A3F}"/>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23386981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9D02A-D291-0A2C-450D-57B03D7657F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7B0F087-0A7A-8D47-FB4C-1F4D638CD0FA}"/>
              </a:ext>
            </a:extLst>
          </p:cNvPr>
          <p:cNvSpPr>
            <a:spLocks noGrp="1"/>
          </p:cNvSpPr>
          <p:nvPr>
            <p:ph type="title"/>
          </p:nvPr>
        </p:nvSpPr>
        <p:spPr>
          <a:xfrm>
            <a:off x="838200" y="365125"/>
            <a:ext cx="11353800" cy="1325563"/>
          </a:xfrm>
        </p:spPr>
        <p:txBody>
          <a:bodyPr>
            <a:normAutofit/>
          </a:bodyPr>
          <a:lstStyle/>
          <a:p>
            <a:r>
              <a:rPr lang="en-AU" sz="3200" b="0" dirty="0">
                <a:solidFill>
                  <a:srgbClr val="382765"/>
                </a:solidFill>
              </a:rPr>
              <a:t>Where working at home scores over offices</a:t>
            </a:r>
          </a:p>
        </p:txBody>
      </p:sp>
      <p:sp>
        <p:nvSpPr>
          <p:cNvPr id="9" name="Content Placeholder 1">
            <a:extLst>
              <a:ext uri="{FF2B5EF4-FFF2-40B4-BE49-F238E27FC236}">
                <a16:creationId xmlns:a16="http://schemas.microsoft.com/office/drawing/2014/main" id="{444905A6-1596-F721-206E-BDBA89671AB8}"/>
              </a:ext>
            </a:extLst>
          </p:cNvPr>
          <p:cNvSpPr>
            <a:spLocks noGrp="1"/>
          </p:cNvSpPr>
          <p:nvPr>
            <p:ph sz="half" idx="1"/>
          </p:nvPr>
        </p:nvSpPr>
        <p:spPr>
          <a:xfrm>
            <a:off x="865498" y="1635962"/>
            <a:ext cx="5257798" cy="4351338"/>
          </a:xfrm>
        </p:spPr>
        <p:txBody>
          <a:bodyPr>
            <a:noAutofit/>
          </a:bodyPr>
          <a:lstStyle/>
          <a:p>
            <a:r>
              <a:rPr lang="en-AU" sz="1800" dirty="0">
                <a:solidFill>
                  <a:srgbClr val="382765"/>
                </a:solidFill>
              </a:rPr>
              <a:t>Different locations are positively associated with different tasks</a:t>
            </a:r>
          </a:p>
          <a:p>
            <a:r>
              <a:rPr lang="en-AU" sz="1800" dirty="0">
                <a:solidFill>
                  <a:srgbClr val="382765"/>
                </a:solidFill>
              </a:rPr>
              <a:t>Home office is better for </a:t>
            </a:r>
            <a:r>
              <a:rPr lang="en-GB" sz="1800" i="1" dirty="0">
                <a:solidFill>
                  <a:srgbClr val="382765"/>
                </a:solidFill>
              </a:rPr>
              <a:t>‘</a:t>
            </a:r>
            <a:r>
              <a:rPr lang="en-AU" sz="1800" i="1" dirty="0">
                <a:solidFill>
                  <a:srgbClr val="382765"/>
                </a:solidFill>
              </a:rPr>
              <a:t>any work that requires </a:t>
            </a:r>
            <a:r>
              <a:rPr lang="en-AU" sz="1800" b="1" i="1" dirty="0">
                <a:solidFill>
                  <a:srgbClr val="382765"/>
                </a:solidFill>
              </a:rPr>
              <a:t>focus and concentration</a:t>
            </a:r>
            <a:r>
              <a:rPr lang="en-GB" sz="1800" i="1" dirty="0">
                <a:solidFill>
                  <a:srgbClr val="382765"/>
                </a:solidFill>
              </a:rPr>
              <a:t>’</a:t>
            </a:r>
            <a:r>
              <a:rPr lang="en-AU" sz="1800" b="1" i="1" dirty="0">
                <a:solidFill>
                  <a:srgbClr val="382765"/>
                </a:solidFill>
              </a:rPr>
              <a:t> </a:t>
            </a:r>
            <a:r>
              <a:rPr lang="en-AU" sz="1800" dirty="0">
                <a:solidFill>
                  <a:srgbClr val="382765"/>
                </a:solidFill>
              </a:rPr>
              <a:t>(65%)</a:t>
            </a:r>
          </a:p>
          <a:p>
            <a:r>
              <a:rPr lang="en-AU" sz="1800" dirty="0">
                <a:solidFill>
                  <a:srgbClr val="382765"/>
                </a:solidFill>
              </a:rPr>
              <a:t>These are particularly:</a:t>
            </a:r>
          </a:p>
          <a:p>
            <a:pPr lvl="1"/>
            <a:r>
              <a:rPr lang="en-AU" sz="1800" dirty="0">
                <a:solidFill>
                  <a:srgbClr val="382765"/>
                </a:solidFill>
              </a:rPr>
              <a:t>Reading and reviewing – 69%</a:t>
            </a:r>
          </a:p>
          <a:p>
            <a:pPr lvl="1"/>
            <a:r>
              <a:rPr lang="en-AU" sz="1800" dirty="0">
                <a:solidFill>
                  <a:srgbClr val="382765"/>
                </a:solidFill>
              </a:rPr>
              <a:t>Writing reports and presentations – 69%</a:t>
            </a:r>
          </a:p>
          <a:p>
            <a:pPr lvl="1"/>
            <a:r>
              <a:rPr lang="en-AU" sz="1800" dirty="0">
                <a:solidFill>
                  <a:srgbClr val="382765"/>
                </a:solidFill>
              </a:rPr>
              <a:t>Creative thinking – 63%</a:t>
            </a:r>
          </a:p>
          <a:p>
            <a:r>
              <a:rPr lang="en-AU" sz="1800" dirty="0">
                <a:solidFill>
                  <a:srgbClr val="382765"/>
                </a:solidFill>
              </a:rPr>
              <a:t>Companies should actively support these </a:t>
            </a:r>
            <a:br>
              <a:rPr lang="en-AU" sz="1800" dirty="0">
                <a:solidFill>
                  <a:srgbClr val="382765"/>
                </a:solidFill>
              </a:rPr>
            </a:br>
            <a:r>
              <a:rPr lang="en-AU" sz="1800" dirty="0">
                <a:solidFill>
                  <a:srgbClr val="382765"/>
                </a:solidFill>
              </a:rPr>
              <a:t>high value work tasks with the most suitable home office equipment</a:t>
            </a:r>
          </a:p>
        </p:txBody>
      </p:sp>
      <p:pic>
        <p:nvPicPr>
          <p:cNvPr id="3" name="Picture 2" descr="A group of people with a pen and a notebook&#10;&#10;Description automatically generated with medium confidence">
            <a:extLst>
              <a:ext uri="{FF2B5EF4-FFF2-40B4-BE49-F238E27FC236}">
                <a16:creationId xmlns:a16="http://schemas.microsoft.com/office/drawing/2014/main" id="{C958EC0D-438A-17A6-C343-FD40C4A457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04799" y="1596277"/>
            <a:ext cx="5242442" cy="4095396"/>
          </a:xfrm>
          <a:prstGeom prst="rect">
            <a:avLst/>
          </a:prstGeom>
        </p:spPr>
      </p:pic>
      <p:sp>
        <p:nvSpPr>
          <p:cNvPr id="5" name="TextBox 4">
            <a:extLst>
              <a:ext uri="{FF2B5EF4-FFF2-40B4-BE49-F238E27FC236}">
                <a16:creationId xmlns:a16="http://schemas.microsoft.com/office/drawing/2014/main" id="{495E3AC5-0A45-1E4C-5DE5-819BA7D21CEE}"/>
              </a:ext>
            </a:extLst>
          </p:cNvPr>
          <p:cNvSpPr txBox="1"/>
          <p:nvPr/>
        </p:nvSpPr>
        <p:spPr>
          <a:xfrm>
            <a:off x="865497" y="5488316"/>
            <a:ext cx="6103088" cy="246221"/>
          </a:xfrm>
          <a:prstGeom prst="rect">
            <a:avLst/>
          </a:prstGeom>
          <a:noFill/>
        </p:spPr>
        <p:txBody>
          <a:bodyPr wrap="square">
            <a:spAutoFit/>
          </a:bodyPr>
          <a:lstStyle/>
          <a:p>
            <a:r>
              <a:rPr lang="en-GB" sz="1000" dirty="0">
                <a:solidFill>
                  <a:srgbClr val="382765"/>
                </a:solidFill>
                <a:latin typeface="Arial" panose="020B0604020202020204" pitchFamily="34" charset="0"/>
                <a:cs typeface="Arial" panose="020B0604020202020204" pitchFamily="34" charset="0"/>
              </a:rPr>
              <a:t>Sources: GfK Survey of German </a:t>
            </a:r>
            <a:r>
              <a:rPr lang="en-GB" sz="1000" dirty="0" err="1">
                <a:solidFill>
                  <a:srgbClr val="382765"/>
                </a:solidFill>
                <a:latin typeface="Arial" panose="020B0604020202020204" pitchFamily="34" charset="0"/>
                <a:cs typeface="Arial" panose="020B0604020202020204" pitchFamily="34" charset="0"/>
              </a:rPr>
              <a:t>Deskworkers</a:t>
            </a:r>
            <a:r>
              <a:rPr lang="en-GB" sz="1000" dirty="0">
                <a:solidFill>
                  <a:srgbClr val="382765"/>
                </a:solidFill>
                <a:latin typeface="Arial" panose="020B0604020202020204" pitchFamily="34" charset="0"/>
                <a:cs typeface="Arial" panose="020B0604020202020204" pitchFamily="34" charset="0"/>
              </a:rPr>
              <a:t> for Leitz, 2023 </a:t>
            </a:r>
            <a:endParaRPr lang="en-GB" sz="1000" i="1" dirty="0">
              <a:solidFill>
                <a:srgbClr val="3827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026514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4F7B9026-36AD-42E4-B172-8D68F3A339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5" name="Picture 4" descr="A person writing on a to do list&#10;&#10;Description automatically generated">
            <a:extLst>
              <a:ext uri="{FF2B5EF4-FFF2-40B4-BE49-F238E27FC236}">
                <a16:creationId xmlns:a16="http://schemas.microsoft.com/office/drawing/2014/main" id="{ED53F4DC-D031-822F-D483-CBE57ACCA6CB}"/>
              </a:ext>
            </a:extLst>
          </p:cNvPr>
          <p:cNvPicPr>
            <a:picLocks noChangeAspect="1"/>
          </p:cNvPicPr>
          <p:nvPr/>
        </p:nvPicPr>
        <p:blipFill>
          <a:blip r:embed="rId3" cstate="print">
            <a:extLst>
              <a:ext uri="{28A0092B-C50C-407E-A947-70E740481C1C}">
                <a14:useLocalDpi xmlns:a14="http://schemas.microsoft.com/office/drawing/2010/main"/>
              </a:ext>
            </a:extLst>
          </a:blip>
          <a:srcRect b="-16852"/>
          <a:stretch/>
        </p:blipFill>
        <p:spPr>
          <a:xfrm>
            <a:off x="192528" y="171716"/>
            <a:ext cx="3793268" cy="6514565"/>
          </a:xfrm>
          <a:prstGeom prst="rect">
            <a:avLst/>
          </a:prstGeom>
        </p:spPr>
      </p:pic>
      <p:pic>
        <p:nvPicPr>
          <p:cNvPr id="9" name="Picture 8">
            <a:extLst>
              <a:ext uri="{FF2B5EF4-FFF2-40B4-BE49-F238E27FC236}">
                <a16:creationId xmlns:a16="http://schemas.microsoft.com/office/drawing/2014/main" id="{102AEB01-BAEB-939A-5323-A56866F005CF}"/>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4184538" y="125536"/>
            <a:ext cx="3822924" cy="6514565"/>
          </a:xfrm>
          <a:prstGeom prst="rect">
            <a:avLst/>
          </a:prstGeom>
        </p:spPr>
      </p:pic>
      <p:pic>
        <p:nvPicPr>
          <p:cNvPr id="7" name="Picture 6">
            <a:extLst>
              <a:ext uri="{FF2B5EF4-FFF2-40B4-BE49-F238E27FC236}">
                <a16:creationId xmlns:a16="http://schemas.microsoft.com/office/drawing/2014/main" id="{9061E3FE-A688-312F-C91C-73FD1B483936}"/>
              </a:ext>
            </a:extLst>
          </p:cNvPr>
          <p:cNvPicPr>
            <a:picLocks noChangeAspect="1"/>
          </p:cNvPicPr>
          <p:nvPr/>
        </p:nvPicPr>
        <p:blipFill>
          <a:blip r:embed="rId5" cstate="print">
            <a:extLst>
              <a:ext uri="{28A0092B-C50C-407E-A947-70E740481C1C}">
                <a14:useLocalDpi xmlns:a14="http://schemas.microsoft.com/office/drawing/2010/main"/>
              </a:ext>
            </a:extLst>
          </a:blip>
          <a:srcRect b="-16929"/>
          <a:stretch/>
        </p:blipFill>
        <p:spPr>
          <a:xfrm>
            <a:off x="8188032" y="171716"/>
            <a:ext cx="3799007" cy="6514565"/>
          </a:xfrm>
          <a:prstGeom prst="rect">
            <a:avLst/>
          </a:prstGeom>
        </p:spPr>
      </p:pic>
      <p:pic>
        <p:nvPicPr>
          <p:cNvPr id="2" name="Picture 1">
            <a:extLst>
              <a:ext uri="{FF2B5EF4-FFF2-40B4-BE49-F238E27FC236}">
                <a16:creationId xmlns:a16="http://schemas.microsoft.com/office/drawing/2014/main" id="{FD8A5B48-EE41-9AFB-7079-8CB0E4766CF5}"/>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116691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9" name="Picture 58">
            <a:extLst>
              <a:ext uri="{FF2B5EF4-FFF2-40B4-BE49-F238E27FC236}">
                <a16:creationId xmlns:a16="http://schemas.microsoft.com/office/drawing/2014/main" id="{3675F670-47B5-1CF2-6079-C2233335DFFF}"/>
              </a:ext>
            </a:extLst>
          </p:cNvPr>
          <p:cNvPicPr>
            <a:picLocks noChangeAspect="1"/>
          </p:cNvPicPr>
          <p:nvPr/>
        </p:nvPicPr>
        <p:blipFill>
          <a:blip r:embed="rId3" cstate="print">
            <a:extLst>
              <a:ext uri="{28A0092B-C50C-407E-A947-70E740481C1C}">
                <a14:useLocalDpi xmlns:a14="http://schemas.microsoft.com/office/drawing/2010/main"/>
              </a:ext>
            </a:extLst>
          </a:blip>
          <a:srcRect l="-606" b="-10003"/>
          <a:stretch/>
        </p:blipFill>
        <p:spPr>
          <a:xfrm>
            <a:off x="7794519" y="3506112"/>
            <a:ext cx="4397481"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57" name="Picture 56" descr="A desk with a computer and a keyboard&#10;&#10;Description automatically generated">
            <a:extLst>
              <a:ext uri="{FF2B5EF4-FFF2-40B4-BE49-F238E27FC236}">
                <a16:creationId xmlns:a16="http://schemas.microsoft.com/office/drawing/2014/main" id="{33BB0C9B-CD63-2BDA-7C7F-FC4ACA6DB774}"/>
              </a:ext>
            </a:extLst>
          </p:cNvPr>
          <p:cNvPicPr>
            <a:picLocks noChangeAspect="1"/>
          </p:cNvPicPr>
          <p:nvPr/>
        </p:nvPicPr>
        <p:blipFill>
          <a:blip r:embed="rId4" cstate="print">
            <a:extLst>
              <a:ext uri="{28A0092B-C50C-407E-A947-70E740481C1C}">
                <a14:useLocalDpi xmlns:a14="http://schemas.microsoft.com/office/drawing/2010/main"/>
              </a:ext>
            </a:extLst>
          </a:blip>
          <a:srcRect r="-350" b="-80"/>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65" name="Picture 64">
            <a:extLst>
              <a:ext uri="{FF2B5EF4-FFF2-40B4-BE49-F238E27FC236}">
                <a16:creationId xmlns:a16="http://schemas.microsoft.com/office/drawing/2014/main" id="{2F922390-3D98-1DBF-AC67-A41A1D9BA196}"/>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pic>
        <p:nvPicPr>
          <p:cNvPr id="3" name="Picture 2">
            <a:extLst>
              <a:ext uri="{FF2B5EF4-FFF2-40B4-BE49-F238E27FC236}">
                <a16:creationId xmlns:a16="http://schemas.microsoft.com/office/drawing/2014/main" id="{DB80B56D-B3B5-5CA0-0BEA-F2AADE02498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19586320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F6DB53-58EE-F263-53B8-F577B3087E3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BF1A56F-5D9D-260F-792F-ACECB42EA220}"/>
              </a:ext>
            </a:extLst>
          </p:cNvPr>
          <p:cNvSpPr>
            <a:spLocks noGrp="1"/>
          </p:cNvSpPr>
          <p:nvPr>
            <p:ph type="title"/>
          </p:nvPr>
        </p:nvSpPr>
        <p:spPr>
          <a:xfrm>
            <a:off x="838200" y="365125"/>
            <a:ext cx="11353800" cy="1325563"/>
          </a:xfrm>
        </p:spPr>
        <p:txBody>
          <a:bodyPr>
            <a:normAutofit/>
          </a:bodyPr>
          <a:lstStyle/>
          <a:p>
            <a:r>
              <a:rPr lang="en-AU" sz="3200" b="0" dirty="0">
                <a:solidFill>
                  <a:srgbClr val="382765"/>
                </a:solidFill>
              </a:rPr>
              <a:t>Space challenges of working at home</a:t>
            </a:r>
          </a:p>
        </p:txBody>
      </p:sp>
      <p:sp>
        <p:nvSpPr>
          <p:cNvPr id="9" name="Content Placeholder 1">
            <a:extLst>
              <a:ext uri="{FF2B5EF4-FFF2-40B4-BE49-F238E27FC236}">
                <a16:creationId xmlns:a16="http://schemas.microsoft.com/office/drawing/2014/main" id="{4FF1BF10-7F3B-3B89-48EB-8EFD1C7818B8}"/>
              </a:ext>
            </a:extLst>
          </p:cNvPr>
          <p:cNvSpPr>
            <a:spLocks noGrp="1"/>
          </p:cNvSpPr>
          <p:nvPr>
            <p:ph sz="half" idx="1"/>
          </p:nvPr>
        </p:nvSpPr>
        <p:spPr>
          <a:xfrm>
            <a:off x="865498" y="1530432"/>
            <a:ext cx="5503404" cy="4351338"/>
          </a:xfrm>
        </p:spPr>
        <p:txBody>
          <a:bodyPr>
            <a:noAutofit/>
          </a:bodyPr>
          <a:lstStyle/>
          <a:p>
            <a:r>
              <a:rPr lang="en-US" sz="1750" dirty="0">
                <a:solidFill>
                  <a:srgbClr val="382765"/>
                </a:solidFill>
              </a:rPr>
              <a:t>Leitz research shows 47% of people working from home have a </a:t>
            </a:r>
            <a:r>
              <a:rPr lang="en-US" sz="1750" b="1" dirty="0">
                <a:solidFill>
                  <a:srgbClr val="382765"/>
                </a:solidFill>
              </a:rPr>
              <a:t>dedicated room </a:t>
            </a:r>
            <a:r>
              <a:rPr lang="en-US" sz="1750" dirty="0">
                <a:solidFill>
                  <a:srgbClr val="382765"/>
                </a:solidFill>
              </a:rPr>
              <a:t>and another 22% have a dedicated space in a larger room</a:t>
            </a:r>
          </a:p>
          <a:p>
            <a:pPr>
              <a:spcBef>
                <a:spcPts val="900"/>
              </a:spcBef>
            </a:pPr>
            <a:r>
              <a:rPr lang="en-US" sz="1750" dirty="0">
                <a:solidFill>
                  <a:srgbClr val="382765"/>
                </a:solidFill>
              </a:rPr>
              <a:t>A USA study shows a </a:t>
            </a:r>
            <a:r>
              <a:rPr lang="en-US" sz="1750" b="1" dirty="0">
                <a:solidFill>
                  <a:srgbClr val="382765"/>
                </a:solidFill>
              </a:rPr>
              <a:t>similar figure – 49%</a:t>
            </a:r>
          </a:p>
          <a:p>
            <a:pPr>
              <a:spcBef>
                <a:spcPts val="900"/>
              </a:spcBef>
            </a:pPr>
            <a:r>
              <a:rPr lang="en-US" sz="1750" b="1" dirty="0">
                <a:solidFill>
                  <a:srgbClr val="382765"/>
                </a:solidFill>
              </a:rPr>
              <a:t>But 31%</a:t>
            </a:r>
            <a:r>
              <a:rPr lang="en-US" sz="1750" dirty="0">
                <a:solidFill>
                  <a:srgbClr val="382765"/>
                </a:solidFill>
              </a:rPr>
              <a:t> have </a:t>
            </a:r>
            <a:r>
              <a:rPr lang="en-US" sz="1750" b="1" dirty="0">
                <a:solidFill>
                  <a:srgbClr val="382765"/>
                </a:solidFill>
              </a:rPr>
              <a:t>no allocated space </a:t>
            </a:r>
            <a:r>
              <a:rPr lang="en-US" sz="1750" dirty="0">
                <a:solidFill>
                  <a:srgbClr val="382765"/>
                </a:solidFill>
              </a:rPr>
              <a:t>at all –moving from room to room, enduring discomfort, clutter and competition for space</a:t>
            </a:r>
          </a:p>
          <a:p>
            <a:pPr>
              <a:spcBef>
                <a:spcPts val="900"/>
              </a:spcBef>
            </a:pPr>
            <a:r>
              <a:rPr lang="en-GB" sz="1750" dirty="0">
                <a:solidFill>
                  <a:srgbClr val="382765"/>
                </a:solidFill>
              </a:rPr>
              <a:t>In the USA in 2023, </a:t>
            </a:r>
            <a:r>
              <a:rPr lang="en-GB" sz="1750" b="1" dirty="0">
                <a:solidFill>
                  <a:srgbClr val="382765"/>
                </a:solidFill>
                <a:effectLst/>
              </a:rPr>
              <a:t>55% of people moving home </a:t>
            </a:r>
            <a:r>
              <a:rPr lang="en-GB" sz="1750" dirty="0">
                <a:solidFill>
                  <a:srgbClr val="382765"/>
                </a:solidFill>
                <a:effectLst/>
              </a:rPr>
              <a:t>cited the </a:t>
            </a:r>
            <a:r>
              <a:rPr lang="en-GB" sz="1750" b="1" dirty="0">
                <a:solidFill>
                  <a:srgbClr val="382765"/>
                </a:solidFill>
                <a:effectLst/>
              </a:rPr>
              <a:t>need for </a:t>
            </a:r>
            <a:r>
              <a:rPr lang="en-GB" sz="1750" b="1" dirty="0">
                <a:solidFill>
                  <a:srgbClr val="382765"/>
                </a:solidFill>
              </a:rPr>
              <a:t>more workspace </a:t>
            </a:r>
            <a:endParaRPr lang="en-US" sz="1750" dirty="0">
              <a:solidFill>
                <a:srgbClr val="382765"/>
              </a:solidFill>
            </a:endParaRPr>
          </a:p>
          <a:p>
            <a:pPr>
              <a:spcBef>
                <a:spcPts val="900"/>
              </a:spcBef>
            </a:pPr>
            <a:r>
              <a:rPr lang="en-GB" sz="1750" dirty="0">
                <a:solidFill>
                  <a:srgbClr val="382765"/>
                </a:solidFill>
              </a:rPr>
              <a:t>We can help with </a:t>
            </a:r>
            <a:r>
              <a:rPr lang="en-GB" sz="1750" b="1" dirty="0">
                <a:solidFill>
                  <a:srgbClr val="382765"/>
                </a:solidFill>
              </a:rPr>
              <a:t>multi-functionality</a:t>
            </a:r>
            <a:r>
              <a:rPr lang="en-GB" sz="1750" dirty="0">
                <a:solidFill>
                  <a:srgbClr val="382765"/>
                </a:solidFill>
              </a:rPr>
              <a:t> and space management - </a:t>
            </a:r>
            <a:r>
              <a:rPr lang="en-GB" sz="1750" b="1" dirty="0">
                <a:solidFill>
                  <a:srgbClr val="382765"/>
                </a:solidFill>
              </a:rPr>
              <a:t>room to work, room to organise</a:t>
            </a:r>
          </a:p>
          <a:p>
            <a:pPr>
              <a:spcBef>
                <a:spcPts val="900"/>
              </a:spcBef>
            </a:pPr>
            <a:r>
              <a:rPr lang="en-GB" sz="1750" dirty="0">
                <a:solidFill>
                  <a:srgbClr val="382765"/>
                </a:solidFill>
              </a:rPr>
              <a:t>In addition, </a:t>
            </a:r>
            <a:r>
              <a:rPr lang="en-GB" sz="1750" b="1" dirty="0">
                <a:solidFill>
                  <a:srgbClr val="382765"/>
                </a:solidFill>
              </a:rPr>
              <a:t>data protection</a:t>
            </a:r>
            <a:r>
              <a:rPr lang="en-GB" sz="1750" dirty="0">
                <a:solidFill>
                  <a:srgbClr val="382765"/>
                </a:solidFill>
              </a:rPr>
              <a:t> (GDPR risk) at home should not be forgotten</a:t>
            </a:r>
          </a:p>
          <a:p>
            <a:endParaRPr lang="en-GB" sz="1800" b="1" dirty="0">
              <a:solidFill>
                <a:srgbClr val="382765"/>
              </a:solidFill>
            </a:endParaRPr>
          </a:p>
          <a:p>
            <a:endParaRPr lang="en-US" sz="2200" dirty="0">
              <a:solidFill>
                <a:srgbClr val="382765"/>
              </a:solidFill>
            </a:endParaRPr>
          </a:p>
          <a:p>
            <a:endParaRPr lang="en-GB" sz="2200" dirty="0">
              <a:solidFill>
                <a:srgbClr val="382765"/>
              </a:solidFill>
            </a:endParaRPr>
          </a:p>
        </p:txBody>
      </p:sp>
      <p:pic>
        <p:nvPicPr>
          <p:cNvPr id="6" name="Picture 5" descr="A house with people in the house&#10;&#10;Description automatically generated">
            <a:extLst>
              <a:ext uri="{FF2B5EF4-FFF2-40B4-BE49-F238E27FC236}">
                <a16:creationId xmlns:a16="http://schemas.microsoft.com/office/drawing/2014/main" id="{F0C4EE8B-6AC2-0366-864D-AC31EB6384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14496" y="1624403"/>
            <a:ext cx="5560544" cy="3436694"/>
          </a:xfrm>
          <a:prstGeom prst="rect">
            <a:avLst/>
          </a:prstGeom>
        </p:spPr>
      </p:pic>
      <p:sp>
        <p:nvSpPr>
          <p:cNvPr id="2" name="TextBox 1">
            <a:extLst>
              <a:ext uri="{FF2B5EF4-FFF2-40B4-BE49-F238E27FC236}">
                <a16:creationId xmlns:a16="http://schemas.microsoft.com/office/drawing/2014/main" id="{B60E0B70-261A-AFF1-49F6-38FCED035958}"/>
              </a:ext>
            </a:extLst>
          </p:cNvPr>
          <p:cNvSpPr txBox="1"/>
          <p:nvPr/>
        </p:nvSpPr>
        <p:spPr>
          <a:xfrm>
            <a:off x="839498" y="5462909"/>
            <a:ext cx="5477712" cy="707886"/>
          </a:xfrm>
          <a:prstGeom prst="rect">
            <a:avLst/>
          </a:prstGeom>
          <a:noFill/>
        </p:spPr>
        <p:txBody>
          <a:bodyPr wrap="square">
            <a:spAutoFit/>
          </a:bodyPr>
          <a:lstStyle/>
          <a:p>
            <a:r>
              <a:rPr lang="en-AU" sz="1000" dirty="0">
                <a:solidFill>
                  <a:srgbClr val="382765"/>
                </a:solidFill>
                <a:latin typeface="Arial" panose="020B0604020202020204" pitchFamily="34" charset="0"/>
                <a:cs typeface="Arial" panose="020B0604020202020204" pitchFamily="34" charset="0"/>
              </a:rPr>
              <a:t>Sources: GfK Survey of German </a:t>
            </a:r>
            <a:r>
              <a:rPr lang="en-AU" sz="1000" dirty="0" err="1">
                <a:solidFill>
                  <a:srgbClr val="382765"/>
                </a:solidFill>
                <a:latin typeface="Arial" panose="020B0604020202020204" pitchFamily="34" charset="0"/>
                <a:cs typeface="Arial" panose="020B0604020202020204" pitchFamily="34" charset="0"/>
              </a:rPr>
              <a:t>Deskworkers</a:t>
            </a:r>
            <a:r>
              <a:rPr lang="en-AU" sz="1000" dirty="0">
                <a:solidFill>
                  <a:srgbClr val="382765"/>
                </a:solidFill>
                <a:latin typeface="Arial" panose="020B0604020202020204" pitchFamily="34" charset="0"/>
                <a:cs typeface="Arial" panose="020B0604020202020204" pitchFamily="34" charset="0"/>
              </a:rPr>
              <a:t> for Leitz, 2023; H</a:t>
            </a:r>
            <a:r>
              <a:rPr lang="en-AU" sz="1000" b="0" dirty="0">
                <a:solidFill>
                  <a:srgbClr val="382765"/>
                </a:solidFill>
                <a:effectLst/>
                <a:latin typeface="Arial" panose="020B0604020202020204" pitchFamily="34" charset="0"/>
                <a:cs typeface="Arial" panose="020B0604020202020204" pitchFamily="34" charset="0"/>
              </a:rPr>
              <a:t>ow Working from Home Works Out, </a:t>
            </a:r>
            <a:r>
              <a:rPr lang="en-AU" sz="1000" b="0" i="1" dirty="0">
                <a:solidFill>
                  <a:srgbClr val="382765"/>
                </a:solidFill>
                <a:effectLst/>
                <a:latin typeface="Arial" panose="020B0604020202020204" pitchFamily="34" charset="0"/>
                <a:cs typeface="Arial" panose="020B0604020202020204" pitchFamily="34" charset="0"/>
              </a:rPr>
              <a:t>Stamford Institute for Economic Policy Research, 2021;</a:t>
            </a:r>
            <a:r>
              <a:rPr lang="en-AU" sz="1000" b="0" dirty="0">
                <a:solidFill>
                  <a:srgbClr val="382765"/>
                </a:solidFill>
                <a:effectLst/>
                <a:latin typeface="Arial" panose="020B0604020202020204" pitchFamily="34" charset="0"/>
                <a:cs typeface="Arial" panose="020B0604020202020204" pitchFamily="34" charset="0"/>
              </a:rPr>
              <a:t> The State of Remote Work, </a:t>
            </a:r>
            <a:r>
              <a:rPr lang="en-AU" sz="1000" b="0" i="1" dirty="0">
                <a:solidFill>
                  <a:srgbClr val="382765"/>
                </a:solidFill>
                <a:effectLst/>
                <a:latin typeface="Arial" panose="020B0604020202020204" pitchFamily="34" charset="0"/>
                <a:cs typeface="Arial" panose="020B0604020202020204" pitchFamily="34" charset="0"/>
              </a:rPr>
              <a:t>Buffer, 2023 </a:t>
            </a:r>
            <a:endParaRPr lang="en-AU" sz="1000" dirty="0">
              <a:solidFill>
                <a:srgbClr val="382765"/>
              </a:solidFill>
              <a:effectLst/>
              <a:latin typeface="Arial" panose="020B0604020202020204" pitchFamily="34" charset="0"/>
              <a:cs typeface="Arial" panose="020B0604020202020204" pitchFamily="34" charset="0"/>
            </a:endParaRPr>
          </a:p>
          <a:p>
            <a:endParaRPr lang="en-AU" sz="1000" i="1" dirty="0">
              <a:solidFill>
                <a:srgbClr val="382765"/>
              </a:solidFill>
            </a:endParaRPr>
          </a:p>
        </p:txBody>
      </p:sp>
    </p:spTree>
    <p:extLst>
      <p:ext uri="{BB962C8B-B14F-4D97-AF65-F5344CB8AC3E}">
        <p14:creationId xmlns:p14="http://schemas.microsoft.com/office/powerpoint/2010/main" val="29992331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80AA3897-400F-D54E-5592-EE651BF49FE1}"/>
              </a:ext>
            </a:extLst>
          </p:cNvPr>
          <p:cNvPicPr>
            <a:picLocks noChangeAspect="1"/>
          </p:cNvPicPr>
          <p:nvPr/>
        </p:nvPicPr>
        <p:blipFill>
          <a:blip r:embed="rId3" cstate="print">
            <a:extLst>
              <a:ext uri="{28A0092B-C50C-407E-A947-70E740481C1C}">
                <a14:useLocalDpi xmlns:a14="http://schemas.microsoft.com/office/drawing/2010/main"/>
              </a:ext>
            </a:extLst>
          </a:blip>
          <a:srcRect r="-5679" b="-2102"/>
          <a:stretch/>
        </p:blipFill>
        <p:spPr>
          <a:xfrm>
            <a:off x="20" y="10"/>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5" name="Picture 4">
            <a:extLst>
              <a:ext uri="{FF2B5EF4-FFF2-40B4-BE49-F238E27FC236}">
                <a16:creationId xmlns:a16="http://schemas.microsoft.com/office/drawing/2014/main" id="{B2D1808C-FD0B-1B45-758A-62F7B0B937C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790353" y="10"/>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pic>
        <p:nvPicPr>
          <p:cNvPr id="2" name="Picture 1">
            <a:extLst>
              <a:ext uri="{FF2B5EF4-FFF2-40B4-BE49-F238E27FC236}">
                <a16:creationId xmlns:a16="http://schemas.microsoft.com/office/drawing/2014/main" id="{CEEDBBB1-47BE-A002-38E2-6CCCBE7319A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9906164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descr="A person sitting on the floor with a computer and a cup of coffee&#10;&#10;Description automatically generated">
            <a:extLst>
              <a:ext uri="{FF2B5EF4-FFF2-40B4-BE49-F238E27FC236}">
                <a16:creationId xmlns:a16="http://schemas.microsoft.com/office/drawing/2014/main" id="{79639059-0062-41CE-69C1-52F7D2769FF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9228"/>
          <a:stretch/>
        </p:blipFill>
        <p:spPr>
          <a:xfrm>
            <a:off x="-1062990" y="10"/>
            <a:ext cx="8547384" cy="6417253"/>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6" name="Picture 5" descr="A desk with a chair and a lamp&#10;&#10;Description automatically generated">
            <a:extLst>
              <a:ext uri="{FF2B5EF4-FFF2-40B4-BE49-F238E27FC236}">
                <a16:creationId xmlns:a16="http://schemas.microsoft.com/office/drawing/2014/main" id="{6F8C19E7-1894-5013-0D0F-5B4257C8347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12825" b="-9408"/>
          <a:stretch/>
        </p:blipFill>
        <p:spPr>
          <a:xfrm>
            <a:off x="2305050" y="-3975735"/>
            <a:ext cx="10115550" cy="10828730"/>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pic>
        <p:nvPicPr>
          <p:cNvPr id="3" name="Picture 2">
            <a:extLst>
              <a:ext uri="{FF2B5EF4-FFF2-40B4-BE49-F238E27FC236}">
                <a16:creationId xmlns:a16="http://schemas.microsoft.com/office/drawing/2014/main" id="{4927C8EB-6D9E-1A7C-2250-C063FBDB3F12}"/>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81294117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27B0B5-09A6-50E5-0B77-729DE1232FD7}"/>
              </a:ext>
            </a:extLst>
          </p:cNvPr>
          <p:cNvSpPr>
            <a:spLocks noGrp="1"/>
          </p:cNvSpPr>
          <p:nvPr>
            <p:ph sz="half" idx="1"/>
          </p:nvPr>
        </p:nvSpPr>
        <p:spPr>
          <a:xfrm>
            <a:off x="860777" y="1573136"/>
            <a:ext cx="5348111" cy="4351338"/>
          </a:xfrm>
        </p:spPr>
        <p:txBody>
          <a:bodyPr>
            <a:normAutofit/>
          </a:bodyPr>
          <a:lstStyle/>
          <a:p>
            <a:r>
              <a:rPr lang="en-GB" sz="1800" dirty="0">
                <a:solidFill>
                  <a:srgbClr val="382765"/>
                </a:solidFill>
              </a:rPr>
              <a:t>Working at home brings both mental </a:t>
            </a:r>
            <a:br>
              <a:rPr lang="en-GB" sz="1800" dirty="0">
                <a:solidFill>
                  <a:srgbClr val="382765"/>
                </a:solidFill>
              </a:rPr>
            </a:br>
            <a:r>
              <a:rPr lang="en-GB" sz="1800" dirty="0">
                <a:solidFill>
                  <a:srgbClr val="382765"/>
                </a:solidFill>
              </a:rPr>
              <a:t>and physical drawbacks</a:t>
            </a:r>
          </a:p>
          <a:p>
            <a:pPr lvl="1"/>
            <a:r>
              <a:rPr lang="en-GB" sz="1800" dirty="0">
                <a:solidFill>
                  <a:srgbClr val="382765"/>
                </a:solidFill>
              </a:rPr>
              <a:t>25% - especially younger - suffer from </a:t>
            </a:r>
            <a:r>
              <a:rPr lang="en-GB" sz="1800" b="1" dirty="0">
                <a:solidFill>
                  <a:srgbClr val="382765"/>
                </a:solidFill>
              </a:rPr>
              <a:t>loneliness</a:t>
            </a:r>
            <a:r>
              <a:rPr lang="en-GB" sz="1800" dirty="0">
                <a:solidFill>
                  <a:srgbClr val="382765"/>
                </a:solidFill>
              </a:rPr>
              <a:t> - missing office sociability </a:t>
            </a:r>
            <a:br>
              <a:rPr lang="en-GB" sz="1800" dirty="0">
                <a:solidFill>
                  <a:srgbClr val="382765"/>
                </a:solidFill>
              </a:rPr>
            </a:br>
            <a:r>
              <a:rPr lang="en-GB" sz="1800" dirty="0">
                <a:solidFill>
                  <a:srgbClr val="382765"/>
                </a:solidFill>
              </a:rPr>
              <a:t>and networking</a:t>
            </a:r>
          </a:p>
          <a:p>
            <a:pPr lvl="1"/>
            <a:r>
              <a:rPr lang="en-GB" sz="1800" dirty="0">
                <a:solidFill>
                  <a:srgbClr val="382765"/>
                </a:solidFill>
              </a:rPr>
              <a:t>Those working mainly at home are </a:t>
            </a:r>
            <a:br>
              <a:rPr lang="en-GB" sz="1800" dirty="0">
                <a:solidFill>
                  <a:srgbClr val="382765"/>
                </a:solidFill>
              </a:rPr>
            </a:br>
            <a:r>
              <a:rPr lang="en-GB" sz="1800" b="1" dirty="0">
                <a:solidFill>
                  <a:srgbClr val="382765"/>
                </a:solidFill>
              </a:rPr>
              <a:t>less likely to be promoted</a:t>
            </a:r>
            <a:r>
              <a:rPr lang="en-GB" sz="1800" dirty="0">
                <a:solidFill>
                  <a:srgbClr val="382765"/>
                </a:solidFill>
              </a:rPr>
              <a:t> or receive mentoring and support</a:t>
            </a:r>
          </a:p>
          <a:p>
            <a:pPr lvl="1"/>
            <a:r>
              <a:rPr lang="en-GB" sz="1800" dirty="0">
                <a:solidFill>
                  <a:srgbClr val="382765"/>
                </a:solidFill>
                <a:effectLst/>
              </a:rPr>
              <a:t>Hybrid workers tend to </a:t>
            </a:r>
            <a:r>
              <a:rPr lang="en-GB" sz="1800" b="1" dirty="0">
                <a:solidFill>
                  <a:srgbClr val="382765"/>
                </a:solidFill>
                <a:effectLst/>
              </a:rPr>
              <a:t>work longer</a:t>
            </a:r>
            <a:r>
              <a:rPr lang="en-GB" sz="1800" dirty="0">
                <a:solidFill>
                  <a:srgbClr val="382765"/>
                </a:solidFill>
                <a:effectLst/>
              </a:rPr>
              <a:t>, </a:t>
            </a:r>
            <a:br>
              <a:rPr lang="en-GB" sz="1800" dirty="0">
                <a:solidFill>
                  <a:srgbClr val="382765"/>
                </a:solidFill>
                <a:effectLst/>
              </a:rPr>
            </a:br>
            <a:r>
              <a:rPr lang="en-GB" sz="1800" dirty="0">
                <a:solidFill>
                  <a:srgbClr val="382765"/>
                </a:solidFill>
                <a:effectLst/>
              </a:rPr>
              <a:t>less visible and appreciated hours</a:t>
            </a:r>
          </a:p>
          <a:p>
            <a:r>
              <a:rPr lang="en-GB" sz="1800" dirty="0">
                <a:solidFill>
                  <a:srgbClr val="382765"/>
                </a:solidFill>
              </a:rPr>
              <a:t>Homes are </a:t>
            </a:r>
            <a:r>
              <a:rPr lang="en-GB" sz="1800" b="1" dirty="0">
                <a:solidFill>
                  <a:srgbClr val="382765"/>
                </a:solidFill>
              </a:rPr>
              <a:t>less ergonomically equipped</a:t>
            </a:r>
            <a:r>
              <a:rPr lang="en-GB" sz="1800" dirty="0">
                <a:solidFill>
                  <a:srgbClr val="382765"/>
                </a:solidFill>
              </a:rPr>
              <a:t>, than offices</a:t>
            </a:r>
            <a:endParaRPr lang="en-GB" sz="1800" dirty="0">
              <a:solidFill>
                <a:srgbClr val="382765"/>
              </a:solidFill>
              <a:effectLst/>
            </a:endParaRPr>
          </a:p>
        </p:txBody>
      </p:sp>
      <p:sp>
        <p:nvSpPr>
          <p:cNvPr id="4" name="Title 3">
            <a:extLst>
              <a:ext uri="{FF2B5EF4-FFF2-40B4-BE49-F238E27FC236}">
                <a16:creationId xmlns:a16="http://schemas.microsoft.com/office/drawing/2014/main" id="{E363E3CB-B0F4-CD9D-8862-BAB775C3A470}"/>
              </a:ext>
            </a:extLst>
          </p:cNvPr>
          <p:cNvSpPr>
            <a:spLocks noGrp="1"/>
          </p:cNvSpPr>
          <p:nvPr>
            <p:ph type="title"/>
          </p:nvPr>
        </p:nvSpPr>
        <p:spPr>
          <a:xfrm>
            <a:off x="838200" y="365125"/>
            <a:ext cx="10515600" cy="1325563"/>
          </a:xfrm>
        </p:spPr>
        <p:txBody>
          <a:bodyPr anchor="ctr">
            <a:normAutofit/>
          </a:bodyPr>
          <a:lstStyle/>
          <a:p>
            <a:r>
              <a:rPr lang="en-GB" sz="3200" b="0" dirty="0">
                <a:solidFill>
                  <a:srgbClr val="382765"/>
                </a:solidFill>
              </a:rPr>
              <a:t>The well-being downsides of hybrid working</a:t>
            </a:r>
          </a:p>
        </p:txBody>
      </p:sp>
      <p:sp>
        <p:nvSpPr>
          <p:cNvPr id="3" name="TextBox 2">
            <a:extLst>
              <a:ext uri="{FF2B5EF4-FFF2-40B4-BE49-F238E27FC236}">
                <a16:creationId xmlns:a16="http://schemas.microsoft.com/office/drawing/2014/main" id="{DCD612BF-FF36-6EBB-2549-A40B97C7474D}"/>
              </a:ext>
            </a:extLst>
          </p:cNvPr>
          <p:cNvSpPr txBox="1"/>
          <p:nvPr/>
        </p:nvSpPr>
        <p:spPr>
          <a:xfrm>
            <a:off x="869742" y="5136637"/>
            <a:ext cx="5029035" cy="830997"/>
          </a:xfrm>
          <a:prstGeom prst="rect">
            <a:avLst/>
          </a:prstGeom>
          <a:noFill/>
        </p:spPr>
        <p:txBody>
          <a:bodyPr wrap="square" rtlCol="0">
            <a:spAutoFit/>
          </a:bodyPr>
          <a:lstStyle/>
          <a:p>
            <a:r>
              <a:rPr lang="en-GB" sz="1000" b="0" dirty="0">
                <a:solidFill>
                  <a:srgbClr val="382765"/>
                </a:solidFill>
                <a:effectLst/>
                <a:latin typeface="Arial" panose="020B0604020202020204" pitchFamily="34" charset="0"/>
                <a:cs typeface="Arial" panose="020B0604020202020204" pitchFamily="34" charset="0"/>
              </a:rPr>
              <a:t>Sources: State of the Global Workplace, </a:t>
            </a:r>
            <a:r>
              <a:rPr lang="en-GB" sz="1000" b="0" i="1" dirty="0">
                <a:solidFill>
                  <a:srgbClr val="382765"/>
                </a:solidFill>
                <a:effectLst/>
                <a:latin typeface="Arial" panose="020B0604020202020204" pitchFamily="34" charset="0"/>
                <a:cs typeface="Arial" panose="020B0604020202020204" pitchFamily="34" charset="0"/>
              </a:rPr>
              <a:t>Gallup 2024; </a:t>
            </a:r>
            <a:r>
              <a:rPr lang="en-GB" sz="1000" b="0" dirty="0">
                <a:solidFill>
                  <a:srgbClr val="382765"/>
                </a:solidFill>
                <a:effectLst/>
                <a:latin typeface="Arial" panose="020B0604020202020204" pitchFamily="34" charset="0"/>
                <a:cs typeface="Arial" panose="020B0604020202020204" pitchFamily="34" charset="0"/>
              </a:rPr>
              <a:t>Is working from home bad for our health? </a:t>
            </a:r>
            <a:r>
              <a:rPr lang="en-GB" sz="1000" b="0" i="1" dirty="0">
                <a:solidFill>
                  <a:srgbClr val="382765"/>
                </a:solidFill>
                <a:effectLst/>
                <a:latin typeface="Arial" panose="020B0604020202020204" pitchFamily="34" charset="0"/>
                <a:cs typeface="Arial" panose="020B0604020202020204" pitchFamily="34" charset="0"/>
              </a:rPr>
              <a:t>Compass Group, 2024; </a:t>
            </a:r>
            <a:r>
              <a:rPr lang="en-GB" sz="1000" dirty="0">
                <a:solidFill>
                  <a:srgbClr val="382765"/>
                </a:solidFill>
                <a:latin typeface="Arial" panose="020B0604020202020204" pitchFamily="34" charset="0"/>
                <a:cs typeface="Arial" panose="020B0604020202020204" pitchFamily="34" charset="0"/>
              </a:rPr>
              <a:t>Remote Workers Missing out on Promotions, </a:t>
            </a:r>
            <a:br>
              <a:rPr lang="en-GB" sz="1000" dirty="0">
                <a:solidFill>
                  <a:srgbClr val="382765"/>
                </a:solidFill>
                <a:latin typeface="Arial" panose="020B0604020202020204" pitchFamily="34" charset="0"/>
                <a:cs typeface="Arial" panose="020B0604020202020204" pitchFamily="34" charset="0"/>
              </a:rPr>
            </a:br>
            <a:r>
              <a:rPr lang="en-GB" sz="1000" b="0" i="1" dirty="0">
                <a:solidFill>
                  <a:srgbClr val="382765"/>
                </a:solidFill>
                <a:effectLst/>
                <a:latin typeface="Arial" panose="020B0604020202020204" pitchFamily="34" charset="0"/>
                <a:cs typeface="Arial" panose="020B0604020202020204" pitchFamily="34" charset="0"/>
              </a:rPr>
              <a:t>Wall St Journal 2024 </a:t>
            </a:r>
            <a:endParaRPr lang="en-GB" sz="1000" dirty="0">
              <a:solidFill>
                <a:srgbClr val="382765"/>
              </a:solidFill>
              <a:effectLst/>
              <a:latin typeface="Arial" panose="020B0604020202020204" pitchFamily="34" charset="0"/>
              <a:cs typeface="Arial" panose="020B0604020202020204" pitchFamily="34" charset="0"/>
            </a:endParaRPr>
          </a:p>
          <a:p>
            <a:endParaRPr lang="en-GB" dirty="0">
              <a:solidFill>
                <a:srgbClr val="382765"/>
              </a:solidFill>
              <a:effectLst/>
            </a:endParaRPr>
          </a:p>
        </p:txBody>
      </p:sp>
      <p:pic>
        <p:nvPicPr>
          <p:cNvPr id="7" name="Picture 6" descr="A person sitting at a desk looking out a window&#10;&#10;Description automatically generated">
            <a:extLst>
              <a:ext uri="{FF2B5EF4-FFF2-40B4-BE49-F238E27FC236}">
                <a16:creationId xmlns:a16="http://schemas.microsoft.com/office/drawing/2014/main" id="{56F9F50F-400A-2D4B-44A4-A489DDDF2E70}"/>
              </a:ext>
            </a:extLst>
          </p:cNvPr>
          <p:cNvPicPr>
            <a:picLocks noChangeAspect="1"/>
          </p:cNvPicPr>
          <p:nvPr/>
        </p:nvPicPr>
        <p:blipFill>
          <a:blip r:embed="rId3" cstate="print">
            <a:extLst>
              <a:ext uri="{28A0092B-C50C-407E-A947-70E740481C1C}">
                <a14:useLocalDpi xmlns:a14="http://schemas.microsoft.com/office/drawing/2010/main"/>
              </a:ext>
            </a:extLst>
          </a:blip>
          <a:srcRect r="-106"/>
          <a:stretch/>
        </p:blipFill>
        <p:spPr>
          <a:xfrm>
            <a:off x="6208295" y="1558038"/>
            <a:ext cx="5430751" cy="3927385"/>
          </a:xfrm>
          <a:prstGeom prst="rect">
            <a:avLst/>
          </a:prstGeom>
        </p:spPr>
      </p:pic>
    </p:spTree>
    <p:extLst>
      <p:ext uri="{BB962C8B-B14F-4D97-AF65-F5344CB8AC3E}">
        <p14:creationId xmlns:p14="http://schemas.microsoft.com/office/powerpoint/2010/main" val="706776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3FBCD28-9AD7-8A3B-2D48-CF90C2D0E4F0}"/>
              </a:ext>
            </a:extLst>
          </p:cNvPr>
          <p:cNvSpPr>
            <a:spLocks noGrp="1"/>
          </p:cNvSpPr>
          <p:nvPr>
            <p:ph type="title"/>
          </p:nvPr>
        </p:nvSpPr>
        <p:spPr/>
        <p:txBody>
          <a:bodyPr/>
          <a:lstStyle/>
          <a:p>
            <a:r>
              <a:rPr lang="en-AU" dirty="0"/>
              <a:t>What is well-being?</a:t>
            </a:r>
          </a:p>
        </p:txBody>
      </p:sp>
      <p:sp>
        <p:nvSpPr>
          <p:cNvPr id="3" name="Inhaltsplatzhalter 2">
            <a:extLst>
              <a:ext uri="{FF2B5EF4-FFF2-40B4-BE49-F238E27FC236}">
                <a16:creationId xmlns:a16="http://schemas.microsoft.com/office/drawing/2014/main" id="{0AE9AA42-299C-348C-9AB3-3B29BC92F52B}"/>
              </a:ext>
            </a:extLst>
          </p:cNvPr>
          <p:cNvSpPr>
            <a:spLocks noGrp="1"/>
          </p:cNvSpPr>
          <p:nvPr>
            <p:ph idx="1"/>
          </p:nvPr>
        </p:nvSpPr>
        <p:spPr>
          <a:xfrm>
            <a:off x="868456" y="1520825"/>
            <a:ext cx="4926288" cy="4351338"/>
          </a:xfrm>
        </p:spPr>
        <p:txBody>
          <a:bodyPr>
            <a:normAutofit/>
          </a:bodyPr>
          <a:lstStyle/>
          <a:p>
            <a:r>
              <a:rPr lang="en-US" sz="1800" b="1" dirty="0"/>
              <a:t>A global Mega trend</a:t>
            </a:r>
            <a:r>
              <a:rPr lang="en-US" sz="1800" dirty="0"/>
              <a:t>, linked to  success at professional, personal, and interpersonal levels</a:t>
            </a:r>
          </a:p>
          <a:p>
            <a:r>
              <a:rPr lang="en-US" sz="1800" dirty="0"/>
              <a:t>Relevant to the work we do, workforce characteristics and the </a:t>
            </a:r>
            <a:r>
              <a:rPr lang="en-US" sz="1800" b="1" dirty="0"/>
              <a:t>place  – or places – where work is done</a:t>
            </a:r>
          </a:p>
          <a:p>
            <a:r>
              <a:rPr lang="en-US" sz="1800" dirty="0"/>
              <a:t>We can’t influence the first two, but </a:t>
            </a:r>
            <a:r>
              <a:rPr lang="en-US" sz="1800" b="1" dirty="0"/>
              <a:t>we can make positive contributions to workplaces</a:t>
            </a:r>
          </a:p>
          <a:p>
            <a:r>
              <a:rPr lang="en-US" sz="1800" dirty="0"/>
              <a:t>Well-being is </a:t>
            </a:r>
            <a:r>
              <a:rPr lang="en-US" sz="1800" b="1" dirty="0"/>
              <a:t>a holistic concept </a:t>
            </a:r>
            <a:r>
              <a:rPr lang="en-US" sz="1800" dirty="0"/>
              <a:t>–</a:t>
            </a:r>
            <a:r>
              <a:rPr lang="en-US" sz="1800" b="1" dirty="0"/>
              <a:t> </a:t>
            </a:r>
            <a:r>
              <a:rPr lang="en-US" sz="1800" dirty="0"/>
              <a:t>mental and physical health are closely related</a:t>
            </a:r>
          </a:p>
          <a:p>
            <a:r>
              <a:rPr lang="en-US" sz="1800" dirty="0"/>
              <a:t>One in three </a:t>
            </a:r>
            <a:r>
              <a:rPr lang="en-US" sz="1800" b="1" dirty="0"/>
              <a:t>musculoskeletal cases </a:t>
            </a:r>
            <a:r>
              <a:rPr lang="en-US" sz="1800" dirty="0"/>
              <a:t>results in significant mental health problems</a:t>
            </a:r>
          </a:p>
          <a:p>
            <a:pPr marL="0" indent="0">
              <a:buNone/>
            </a:pPr>
            <a:endParaRPr lang="en-US" sz="1800" dirty="0"/>
          </a:p>
          <a:p>
            <a:pPr marL="0" indent="0">
              <a:buNone/>
            </a:pPr>
            <a:endParaRPr lang="en-GB" sz="2400" dirty="0"/>
          </a:p>
        </p:txBody>
      </p:sp>
      <p:pic>
        <p:nvPicPr>
          <p:cNvPr id="4" name="Picture 3" descr="A diagram of a work process&#10;&#10;Description automatically generated">
            <a:extLst>
              <a:ext uri="{FF2B5EF4-FFF2-40B4-BE49-F238E27FC236}">
                <a16:creationId xmlns:a16="http://schemas.microsoft.com/office/drawing/2014/main" id="{67677DBB-8026-5C0E-68B7-73D7B72292B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64101" y="1956391"/>
            <a:ext cx="6049925" cy="3019646"/>
          </a:xfrm>
          <a:prstGeom prst="rect">
            <a:avLst/>
          </a:prstGeom>
        </p:spPr>
      </p:pic>
    </p:spTree>
    <p:extLst>
      <p:ext uri="{BB962C8B-B14F-4D97-AF65-F5344CB8AC3E}">
        <p14:creationId xmlns:p14="http://schemas.microsoft.com/office/powerpoint/2010/main" val="30211393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F6ED048-C280-ACB6-9092-FB92BBE4918D}"/>
              </a:ext>
            </a:extLst>
          </p:cNvPr>
          <p:cNvSpPr>
            <a:spLocks noGrp="1"/>
          </p:cNvSpPr>
          <p:nvPr>
            <p:ph type="title"/>
          </p:nvPr>
        </p:nvSpPr>
        <p:spPr/>
        <p:txBody>
          <a:bodyPr>
            <a:normAutofit/>
          </a:bodyPr>
          <a:lstStyle/>
          <a:p>
            <a:r>
              <a:rPr lang="en-AU" sz="3200" b="0" dirty="0">
                <a:solidFill>
                  <a:srgbClr val="382765"/>
                </a:solidFill>
              </a:rPr>
              <a:t>The ergonomic challenges of working at home</a:t>
            </a:r>
            <a:endParaRPr lang="en-GB" sz="3200" b="0" dirty="0">
              <a:solidFill>
                <a:srgbClr val="382765"/>
              </a:solidFill>
            </a:endParaRPr>
          </a:p>
        </p:txBody>
      </p:sp>
      <p:sp>
        <p:nvSpPr>
          <p:cNvPr id="7" name="Content Placeholder 1">
            <a:extLst>
              <a:ext uri="{FF2B5EF4-FFF2-40B4-BE49-F238E27FC236}">
                <a16:creationId xmlns:a16="http://schemas.microsoft.com/office/drawing/2014/main" id="{DB8DB7E8-B13A-EC9E-77DF-F3E29A9B4F92}"/>
              </a:ext>
            </a:extLst>
          </p:cNvPr>
          <p:cNvSpPr>
            <a:spLocks noGrp="1"/>
          </p:cNvSpPr>
          <p:nvPr>
            <p:ph sz="half" idx="1"/>
          </p:nvPr>
        </p:nvSpPr>
        <p:spPr>
          <a:xfrm>
            <a:off x="865498" y="1593185"/>
            <a:ext cx="4893858" cy="4351338"/>
          </a:xfrm>
        </p:spPr>
        <p:txBody>
          <a:bodyPr>
            <a:noAutofit/>
          </a:bodyPr>
          <a:lstStyle/>
          <a:p>
            <a:r>
              <a:rPr lang="en-AU" sz="1800" b="1" dirty="0">
                <a:solidFill>
                  <a:srgbClr val="382765"/>
                </a:solidFill>
              </a:rPr>
              <a:t>60% </a:t>
            </a:r>
            <a:r>
              <a:rPr lang="en-AU" sz="1800" dirty="0">
                <a:solidFill>
                  <a:srgbClr val="382765"/>
                </a:solidFill>
              </a:rPr>
              <a:t>of respondents suffer from some </a:t>
            </a:r>
            <a:r>
              <a:rPr lang="en-AU" sz="1800" b="1" dirty="0">
                <a:solidFill>
                  <a:srgbClr val="382765"/>
                </a:solidFill>
              </a:rPr>
              <a:t>musculoskeletal disorders</a:t>
            </a:r>
          </a:p>
          <a:p>
            <a:r>
              <a:rPr lang="en-US" sz="1800" dirty="0">
                <a:solidFill>
                  <a:srgbClr val="382765"/>
                </a:solidFill>
              </a:rPr>
              <a:t>Over a quarter have </a:t>
            </a:r>
            <a:r>
              <a:rPr lang="en-US" sz="1800" b="1" dirty="0">
                <a:solidFill>
                  <a:srgbClr val="382765"/>
                </a:solidFill>
              </a:rPr>
              <a:t>no ergonomic equipment </a:t>
            </a:r>
            <a:r>
              <a:rPr lang="en-US" sz="1800" dirty="0">
                <a:solidFill>
                  <a:srgbClr val="382765"/>
                </a:solidFill>
              </a:rPr>
              <a:t>at all, a further third have only a couple of items – risking long-term damage</a:t>
            </a:r>
          </a:p>
          <a:p>
            <a:r>
              <a:rPr lang="en-US" sz="1800" b="1" dirty="0">
                <a:solidFill>
                  <a:srgbClr val="382765"/>
                </a:solidFill>
              </a:rPr>
              <a:t>38% </a:t>
            </a:r>
            <a:r>
              <a:rPr lang="en-US" sz="1800" dirty="0">
                <a:solidFill>
                  <a:srgbClr val="382765"/>
                </a:solidFill>
              </a:rPr>
              <a:t>of over 50s have no equipment – yet are the highest risk</a:t>
            </a:r>
          </a:p>
          <a:p>
            <a:r>
              <a:rPr lang="en-US" sz="1800" b="1" dirty="0">
                <a:solidFill>
                  <a:srgbClr val="382765"/>
                </a:solidFill>
              </a:rPr>
              <a:t>28% </a:t>
            </a:r>
            <a:r>
              <a:rPr lang="en-US" sz="1800" dirty="0">
                <a:solidFill>
                  <a:srgbClr val="382765"/>
                </a:solidFill>
              </a:rPr>
              <a:t>of 5 days a week home workers also have none</a:t>
            </a:r>
          </a:p>
          <a:p>
            <a:r>
              <a:rPr lang="en-US" sz="1800" dirty="0">
                <a:solidFill>
                  <a:srgbClr val="382765"/>
                </a:solidFill>
              </a:rPr>
              <a:t>Good ergonomics should be </a:t>
            </a:r>
            <a:r>
              <a:rPr lang="en-US" sz="1800" b="1" dirty="0">
                <a:solidFill>
                  <a:srgbClr val="382765"/>
                </a:solidFill>
              </a:rPr>
              <a:t>holistic</a:t>
            </a:r>
            <a:r>
              <a:rPr lang="en-US" sz="1800" dirty="0">
                <a:solidFill>
                  <a:srgbClr val="382765"/>
                </a:solidFill>
              </a:rPr>
              <a:t> </a:t>
            </a:r>
            <a:br>
              <a:rPr lang="en-US" sz="1800" dirty="0">
                <a:solidFill>
                  <a:srgbClr val="382765"/>
                </a:solidFill>
              </a:rPr>
            </a:br>
            <a:r>
              <a:rPr lang="en-US" sz="1800" dirty="0">
                <a:solidFill>
                  <a:srgbClr val="382765"/>
                </a:solidFill>
              </a:rPr>
              <a:t>– not for picking and choosing</a:t>
            </a:r>
          </a:p>
          <a:p>
            <a:endParaRPr lang="en-AU" sz="2200" dirty="0">
              <a:solidFill>
                <a:srgbClr val="382765"/>
              </a:solidFill>
            </a:endParaRPr>
          </a:p>
        </p:txBody>
      </p:sp>
      <p:pic>
        <p:nvPicPr>
          <p:cNvPr id="8" name="Picture 7" descr="A person sitting at a desk with a computer and a large circle with text&#10;&#10;Description automatically generated">
            <a:extLst>
              <a:ext uri="{FF2B5EF4-FFF2-40B4-BE49-F238E27FC236}">
                <a16:creationId xmlns:a16="http://schemas.microsoft.com/office/drawing/2014/main" id="{A3654205-C4DF-84A0-F1CF-2AC8D48A0D8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30975" y="1760584"/>
            <a:ext cx="4221129" cy="3567624"/>
          </a:xfrm>
          <a:prstGeom prst="rect">
            <a:avLst/>
          </a:prstGeom>
        </p:spPr>
      </p:pic>
      <p:sp>
        <p:nvSpPr>
          <p:cNvPr id="9" name="TextBox 8">
            <a:extLst>
              <a:ext uri="{FF2B5EF4-FFF2-40B4-BE49-F238E27FC236}">
                <a16:creationId xmlns:a16="http://schemas.microsoft.com/office/drawing/2014/main" id="{CA394478-EC48-A739-BCC7-28F181420EE9}"/>
              </a:ext>
            </a:extLst>
          </p:cNvPr>
          <p:cNvSpPr txBox="1"/>
          <p:nvPr/>
        </p:nvSpPr>
        <p:spPr>
          <a:xfrm>
            <a:off x="9611832" y="2609453"/>
            <a:ext cx="2433680" cy="707886"/>
          </a:xfrm>
          <a:prstGeom prst="rect">
            <a:avLst/>
          </a:prstGeom>
          <a:noFill/>
        </p:spPr>
        <p:txBody>
          <a:bodyPr wrap="square">
            <a:spAutoFit/>
          </a:bodyPr>
          <a:lstStyle/>
          <a:p>
            <a:pPr marL="360000" lvl="2">
              <a:spcBef>
                <a:spcPts val="1000"/>
              </a:spcBef>
            </a:pPr>
            <a:r>
              <a:rPr lang="en-GB" sz="2800" b="1" dirty="0">
                <a:solidFill>
                  <a:srgbClr val="382765"/>
                </a:solidFill>
              </a:rPr>
              <a:t>43%</a:t>
            </a:r>
            <a:br>
              <a:rPr lang="en-GB" sz="1400" dirty="0">
                <a:solidFill>
                  <a:srgbClr val="382765"/>
                </a:solidFill>
              </a:rPr>
            </a:br>
            <a:r>
              <a:rPr lang="en-GB" sz="1200" dirty="0">
                <a:solidFill>
                  <a:srgbClr val="382765"/>
                </a:solidFill>
              </a:rPr>
              <a:t>suffered back pain</a:t>
            </a:r>
            <a:endParaRPr lang="en-GB" sz="1400" b="1" dirty="0">
              <a:solidFill>
                <a:srgbClr val="382765"/>
              </a:solidFill>
            </a:endParaRPr>
          </a:p>
        </p:txBody>
      </p:sp>
      <p:sp>
        <p:nvSpPr>
          <p:cNvPr id="13" name="TextBox 12">
            <a:extLst>
              <a:ext uri="{FF2B5EF4-FFF2-40B4-BE49-F238E27FC236}">
                <a16:creationId xmlns:a16="http://schemas.microsoft.com/office/drawing/2014/main" id="{78EF24AB-3101-1CBA-80AE-331F2DE07B4C}"/>
              </a:ext>
            </a:extLst>
          </p:cNvPr>
          <p:cNvSpPr txBox="1"/>
          <p:nvPr/>
        </p:nvSpPr>
        <p:spPr>
          <a:xfrm>
            <a:off x="9611832" y="3552703"/>
            <a:ext cx="2580168" cy="892552"/>
          </a:xfrm>
          <a:prstGeom prst="rect">
            <a:avLst/>
          </a:prstGeom>
          <a:noFill/>
        </p:spPr>
        <p:txBody>
          <a:bodyPr wrap="square">
            <a:spAutoFit/>
          </a:bodyPr>
          <a:lstStyle/>
          <a:p>
            <a:pPr marL="360000" lvl="2">
              <a:spcBef>
                <a:spcPts val="1000"/>
              </a:spcBef>
            </a:pPr>
            <a:r>
              <a:rPr lang="en-GB" sz="2800" b="1" dirty="0">
                <a:solidFill>
                  <a:srgbClr val="382765"/>
                </a:solidFill>
              </a:rPr>
              <a:t>41%</a:t>
            </a:r>
            <a:br>
              <a:rPr lang="en-GB" sz="1400" dirty="0">
                <a:solidFill>
                  <a:srgbClr val="382765"/>
                </a:solidFill>
              </a:rPr>
            </a:br>
            <a:r>
              <a:rPr lang="en-GB" sz="1200" dirty="0">
                <a:solidFill>
                  <a:srgbClr val="382765"/>
                </a:solidFill>
              </a:rPr>
              <a:t>suffered pain in neck,</a:t>
            </a:r>
            <a:br>
              <a:rPr lang="en-GB" sz="1200" dirty="0">
                <a:solidFill>
                  <a:srgbClr val="382765"/>
                </a:solidFill>
              </a:rPr>
            </a:br>
            <a:r>
              <a:rPr lang="en-GB" sz="1200" dirty="0">
                <a:solidFill>
                  <a:srgbClr val="382765"/>
                </a:solidFill>
              </a:rPr>
              <a:t>shoulders, and upper limbs</a:t>
            </a:r>
            <a:endParaRPr lang="en-GB" sz="1400" b="1" dirty="0">
              <a:solidFill>
                <a:srgbClr val="382765"/>
              </a:solidFill>
            </a:endParaRPr>
          </a:p>
        </p:txBody>
      </p:sp>
      <p:sp>
        <p:nvSpPr>
          <p:cNvPr id="2" name="TextBox 1">
            <a:extLst>
              <a:ext uri="{FF2B5EF4-FFF2-40B4-BE49-F238E27FC236}">
                <a16:creationId xmlns:a16="http://schemas.microsoft.com/office/drawing/2014/main" id="{6AEA27D5-3B54-87A7-1C61-77FDD23DD5B9}"/>
              </a:ext>
            </a:extLst>
          </p:cNvPr>
          <p:cNvSpPr txBox="1"/>
          <p:nvPr/>
        </p:nvSpPr>
        <p:spPr>
          <a:xfrm>
            <a:off x="865497" y="5398104"/>
            <a:ext cx="6103088" cy="246221"/>
          </a:xfrm>
          <a:prstGeom prst="rect">
            <a:avLst/>
          </a:prstGeom>
          <a:noFill/>
        </p:spPr>
        <p:txBody>
          <a:bodyPr wrap="square">
            <a:spAutoFit/>
          </a:bodyPr>
          <a:lstStyle/>
          <a:p>
            <a:r>
              <a:rPr lang="en-GB" sz="1000" dirty="0">
                <a:solidFill>
                  <a:srgbClr val="382765"/>
                </a:solidFill>
                <a:latin typeface="Arial" panose="020B0604020202020204" pitchFamily="34" charset="0"/>
                <a:cs typeface="Arial" panose="020B0604020202020204" pitchFamily="34" charset="0"/>
              </a:rPr>
              <a:t>Source: GfK Survey of German </a:t>
            </a:r>
            <a:r>
              <a:rPr lang="en-GB" sz="1000" dirty="0" err="1">
                <a:solidFill>
                  <a:srgbClr val="382765"/>
                </a:solidFill>
                <a:latin typeface="Arial" panose="020B0604020202020204" pitchFamily="34" charset="0"/>
                <a:cs typeface="Arial" panose="020B0604020202020204" pitchFamily="34" charset="0"/>
              </a:rPr>
              <a:t>Deskworkers</a:t>
            </a:r>
            <a:r>
              <a:rPr lang="en-GB" sz="1000" dirty="0">
                <a:solidFill>
                  <a:srgbClr val="382765"/>
                </a:solidFill>
                <a:latin typeface="Arial" panose="020B0604020202020204" pitchFamily="34" charset="0"/>
                <a:cs typeface="Arial" panose="020B0604020202020204" pitchFamily="34" charset="0"/>
              </a:rPr>
              <a:t> for Leitz, 2023 </a:t>
            </a:r>
            <a:endParaRPr lang="en-GB" sz="1000" i="1" dirty="0">
              <a:solidFill>
                <a:srgbClr val="3827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4635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286FED-7969-BF5E-BF62-3984FF2B62EC}"/>
              </a:ext>
            </a:extLst>
          </p:cNvPr>
          <p:cNvPicPr>
            <a:picLocks noChangeAspect="1"/>
          </p:cNvPicPr>
          <p:nvPr/>
        </p:nvPicPr>
        <p:blipFill>
          <a:blip r:embed="rId3" cstate="print">
            <a:extLst>
              <a:ext uri="{28A0092B-C50C-407E-A947-70E740481C1C}">
                <a14:useLocalDpi xmlns:a14="http://schemas.microsoft.com/office/drawing/2010/main"/>
              </a:ext>
            </a:extLst>
          </a:blip>
          <a:srcRect r="-5987" b="-14016"/>
          <a:stretch/>
        </p:blipFill>
        <p:spPr>
          <a:xfrm>
            <a:off x="20" y="19060"/>
            <a:ext cx="9141724" cy="6863475"/>
          </a:xfrm>
          <a:custGeom>
            <a:avLst/>
            <a:gdLst/>
            <a:ahLst/>
            <a:cxnLst/>
            <a:rect l="l" t="t" r="r" b="b"/>
            <a:pathLst>
              <a:path w="9141744" h="6863485">
                <a:moveTo>
                  <a:pt x="0" y="0"/>
                </a:moveTo>
                <a:lnTo>
                  <a:pt x="5963051" y="0"/>
                </a:lnTo>
                <a:lnTo>
                  <a:pt x="9141744" y="6863485"/>
                </a:lnTo>
                <a:lnTo>
                  <a:pt x="0" y="6863485"/>
                </a:lnTo>
                <a:lnTo>
                  <a:pt x="0" y="0"/>
                </a:lnTo>
                <a:close/>
              </a:path>
            </a:pathLst>
          </a:custGeom>
        </p:spPr>
      </p:pic>
      <p:pic>
        <p:nvPicPr>
          <p:cNvPr id="9" name="Picture 8">
            <a:extLst>
              <a:ext uri="{FF2B5EF4-FFF2-40B4-BE49-F238E27FC236}">
                <a16:creationId xmlns:a16="http://schemas.microsoft.com/office/drawing/2014/main" id="{A5D09BE7-D3C4-C960-6869-FE41D5BB7DF8}"/>
              </a:ext>
            </a:extLst>
          </p:cNvPr>
          <p:cNvPicPr>
            <a:picLocks noChangeAspect="1"/>
          </p:cNvPicPr>
          <p:nvPr/>
        </p:nvPicPr>
        <p:blipFill>
          <a:blip r:embed="rId4" cstate="print">
            <a:extLst>
              <a:ext uri="{28A0092B-C50C-407E-A947-70E740481C1C}">
                <a14:useLocalDpi xmlns:a14="http://schemas.microsoft.com/office/drawing/2010/main"/>
              </a:ext>
            </a:extLst>
          </a:blip>
          <a:srcRect b="-18864"/>
          <a:stretch/>
        </p:blipFill>
        <p:spPr>
          <a:xfrm>
            <a:off x="5790353" y="10"/>
            <a:ext cx="6401647" cy="6852984"/>
          </a:xfrm>
          <a:custGeom>
            <a:avLst/>
            <a:gdLst/>
            <a:ahLst/>
            <a:cxnLst/>
            <a:rect l="l" t="t" r="r" b="b"/>
            <a:pathLst>
              <a:path w="6401647" h="6852994">
                <a:moveTo>
                  <a:pt x="354282" y="0"/>
                </a:moveTo>
                <a:lnTo>
                  <a:pt x="6401647" y="0"/>
                </a:lnTo>
                <a:lnTo>
                  <a:pt x="6401647" y="6852994"/>
                </a:lnTo>
                <a:lnTo>
                  <a:pt x="0" y="6852994"/>
                </a:lnTo>
                <a:lnTo>
                  <a:pt x="0" y="6852993"/>
                </a:lnTo>
                <a:lnTo>
                  <a:pt x="3528116" y="6852993"/>
                </a:lnTo>
                <a:close/>
              </a:path>
            </a:pathLst>
          </a:custGeom>
        </p:spPr>
      </p:pic>
      <p:pic>
        <p:nvPicPr>
          <p:cNvPr id="3" name="Picture 2">
            <a:extLst>
              <a:ext uri="{FF2B5EF4-FFF2-40B4-BE49-F238E27FC236}">
                <a16:creationId xmlns:a16="http://schemas.microsoft.com/office/drawing/2014/main" id="{02ACC398-9250-0816-62B8-A37AF0969BAB}"/>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23206148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70" name="Rectangle 2069">
            <a:extLst>
              <a:ext uri="{FF2B5EF4-FFF2-40B4-BE49-F238E27FC236}">
                <a16:creationId xmlns:a16="http://schemas.microsoft.com/office/drawing/2014/main" id="{C7336F7B-7038-4227-BCAC-E417CC3F66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054" name="Picture 6" descr="A black Kensington EQ trackball held in a hand against a dark background. ">
            <a:extLst>
              <a:ext uri="{FF2B5EF4-FFF2-40B4-BE49-F238E27FC236}">
                <a16:creationId xmlns:a16="http://schemas.microsoft.com/office/drawing/2014/main" id="{E467D6CA-9EEA-DA08-67DD-0354617748D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96731" y="-1"/>
            <a:ext cx="3792174" cy="280356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 black MY310 EQ Wireless Mid-Size Mouse held in a human hand against a dark background. ">
            <a:extLst>
              <a:ext uri="{FF2B5EF4-FFF2-40B4-BE49-F238E27FC236}">
                <a16:creationId xmlns:a16="http://schemas.microsoft.com/office/drawing/2014/main" id="{2F5871D7-5F3B-25DB-6476-FAE1795D2883}"/>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209091" y="-1"/>
            <a:ext cx="3792174" cy="2803567"/>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A black SmartFit Easy Riser EQ Laptop Cooling Stand held in a human hand on a dark background. ">
            <a:extLst>
              <a:ext uri="{FF2B5EF4-FFF2-40B4-BE49-F238E27FC236}">
                <a16:creationId xmlns:a16="http://schemas.microsoft.com/office/drawing/2014/main" id="{1CBC5FB1-6C49-A290-1C42-62F045206D3D}"/>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r="-149"/>
          <a:stretch/>
        </p:blipFill>
        <p:spPr bwMode="auto">
          <a:xfrm>
            <a:off x="8194217" y="-1"/>
            <a:ext cx="3792174" cy="2803567"/>
          </a:xfrm>
          <a:prstGeom prst="rect">
            <a:avLst/>
          </a:prstGeom>
          <a:noFill/>
          <a:extLst>
            <a:ext uri="{909E8E84-426E-40DD-AFC4-6F175D3DCCD1}">
              <a14:hiddenFill xmlns:a14="http://schemas.microsoft.com/office/drawing/2010/main">
                <a:solidFill>
                  <a:srgbClr val="FFFFFF"/>
                </a:solidFill>
              </a14:hiddenFill>
            </a:ext>
          </a:extLst>
        </p:spPr>
      </p:pic>
      <p:pic>
        <p:nvPicPr>
          <p:cNvPr id="2064" name="Picture 16" descr="A black ergonomic Pro Fit Ergo KB675 EQ TKL Keyboard floating over a dark black surface with a human hand preparing to type.">
            <a:extLst>
              <a:ext uri="{FF2B5EF4-FFF2-40B4-BE49-F238E27FC236}">
                <a16:creationId xmlns:a16="http://schemas.microsoft.com/office/drawing/2014/main" id="{EB31AC7D-1F6C-DF9A-57CD-731241DD26FC}"/>
              </a:ext>
            </a:extLst>
          </p:cNvPr>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b="-13909"/>
          <a:stretch/>
        </p:blipFill>
        <p:spPr bwMode="auto">
          <a:xfrm>
            <a:off x="191088" y="2962591"/>
            <a:ext cx="3792174" cy="3171426"/>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A dark image showcasing a Kensington EQ Laptop Carrying Case 16">
            <a:extLst>
              <a:ext uri="{FF2B5EF4-FFF2-40B4-BE49-F238E27FC236}">
                <a16:creationId xmlns:a16="http://schemas.microsoft.com/office/drawing/2014/main" id="{D81C0305-CCB7-3796-7436-84D98464B157}"/>
              </a:ext>
            </a:extLst>
          </p:cNvPr>
          <p:cNvPicPr>
            <a:picLocks noChangeAspect="1" noChangeArrowheads="1"/>
          </p:cNvPicPr>
          <p:nvPr/>
        </p:nvPicPr>
        <p:blipFill rotWithShape="1">
          <a:blip r:embed="rId7" cstate="print">
            <a:extLst>
              <a:ext uri="{28A0092B-C50C-407E-A947-70E740481C1C}">
                <a14:useLocalDpi xmlns:a14="http://schemas.microsoft.com/office/drawing/2010/main"/>
              </a:ext>
            </a:extLst>
          </a:blip>
          <a:srcRect t="-1" b="-12259"/>
          <a:stretch/>
        </p:blipFill>
        <p:spPr bwMode="auto">
          <a:xfrm>
            <a:off x="4203448" y="2962591"/>
            <a:ext cx="3792174" cy="317142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A dark image featuring a Kensington SD4782P EQ USB-C &amp; USB-A Dual 4K Docking Station held in a human hand. ">
            <a:extLst>
              <a:ext uri="{FF2B5EF4-FFF2-40B4-BE49-F238E27FC236}">
                <a16:creationId xmlns:a16="http://schemas.microsoft.com/office/drawing/2014/main" id="{65007F0B-9514-C627-1E19-F4A349274C4B}"/>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8188574" y="2962591"/>
            <a:ext cx="3792174" cy="3171426"/>
          </a:xfrm>
          <a:prstGeom prst="rect">
            <a:avLst/>
          </a:prstGeom>
          <a:noFill/>
          <a:extLst>
            <a:ext uri="{909E8E84-426E-40DD-AFC4-6F175D3DCCD1}">
              <a14:hiddenFill xmlns:a14="http://schemas.microsoft.com/office/drawing/2010/main">
                <a:solidFill>
                  <a:srgbClr val="FFFFFF"/>
                </a:solidFill>
              </a14:hiddenFill>
            </a:ext>
          </a:extLst>
        </p:spPr>
      </p:pic>
      <p:pic>
        <p:nvPicPr>
          <p:cNvPr id="9" name="Google Shape;193;p1" descr="A white circle with green letters&#10;&#10;AI-generated content may be incorrect.">
            <a:extLst>
              <a:ext uri="{FF2B5EF4-FFF2-40B4-BE49-F238E27FC236}">
                <a16:creationId xmlns:a16="http://schemas.microsoft.com/office/drawing/2014/main" id="{BB2E6656-9A2B-A58E-121C-E7B536B56FAE}"/>
              </a:ext>
            </a:extLst>
          </p:cNvPr>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3600732" y="2351470"/>
            <a:ext cx="1002787" cy="1013375"/>
          </a:xfrm>
          <a:prstGeom prst="rect">
            <a:avLst/>
          </a:prstGeom>
          <a:noFill/>
          <a:ln>
            <a:noFill/>
          </a:ln>
          <a:effectLst>
            <a:glow rad="139700">
              <a:schemeClr val="bg1">
                <a:alpha val="8000"/>
              </a:schemeClr>
            </a:glow>
          </a:effectLst>
        </p:spPr>
      </p:pic>
      <p:pic>
        <p:nvPicPr>
          <p:cNvPr id="2" name="Picture 1">
            <a:extLst>
              <a:ext uri="{FF2B5EF4-FFF2-40B4-BE49-F238E27FC236}">
                <a16:creationId xmlns:a16="http://schemas.microsoft.com/office/drawing/2014/main" id="{F7BF86A0-FE46-78B0-0C3F-881FBE1650BC}"/>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3318135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CCD75-5048-65B2-AA1B-86F72A9879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6E6F2B-F361-F300-74B6-4B266D433DC6}"/>
              </a:ext>
            </a:extLst>
          </p:cNvPr>
          <p:cNvSpPr>
            <a:spLocks noGrp="1"/>
          </p:cNvSpPr>
          <p:nvPr>
            <p:ph type="title"/>
          </p:nvPr>
        </p:nvSpPr>
        <p:spPr/>
        <p:txBody>
          <a:bodyPr/>
          <a:lstStyle/>
          <a:p>
            <a:r>
              <a:rPr lang="en-GB" dirty="0"/>
              <a:t>Design must contribute to the use of a product</a:t>
            </a:r>
          </a:p>
        </p:txBody>
      </p:sp>
      <p:sp>
        <p:nvSpPr>
          <p:cNvPr id="4" name="Content Placeholder 3">
            <a:extLst>
              <a:ext uri="{FF2B5EF4-FFF2-40B4-BE49-F238E27FC236}">
                <a16:creationId xmlns:a16="http://schemas.microsoft.com/office/drawing/2014/main" id="{00C4BF9B-A52E-74D6-F073-4FC55F2C224D}"/>
              </a:ext>
            </a:extLst>
          </p:cNvPr>
          <p:cNvSpPr>
            <a:spLocks noGrp="1"/>
          </p:cNvSpPr>
          <p:nvPr>
            <p:ph idx="1"/>
          </p:nvPr>
        </p:nvSpPr>
        <p:spPr>
          <a:xfrm>
            <a:off x="856130" y="1584319"/>
            <a:ext cx="5053351" cy="3986302"/>
          </a:xfrm>
        </p:spPr>
        <p:txBody>
          <a:bodyPr>
            <a:normAutofit fontScale="92500" lnSpcReduction="10000"/>
          </a:bodyPr>
          <a:lstStyle/>
          <a:p>
            <a:r>
              <a:rPr lang="en-US" sz="1900" dirty="0"/>
              <a:t>‘</a:t>
            </a:r>
            <a:r>
              <a:rPr lang="en-US" sz="1900" b="1" dirty="0"/>
              <a:t>Design finesse</a:t>
            </a:r>
            <a:r>
              <a:rPr lang="en-US" sz="1900" dirty="0"/>
              <a:t>’ - the blend of functionality and aesthetics is something which we strongly believe in</a:t>
            </a:r>
          </a:p>
          <a:p>
            <a:r>
              <a:rPr lang="en-US" sz="1900" dirty="0"/>
              <a:t>Products designed </a:t>
            </a:r>
            <a:r>
              <a:rPr lang="en-US" sz="1900" b="1" dirty="0"/>
              <a:t>around the end-user</a:t>
            </a:r>
            <a:r>
              <a:rPr lang="en-US" sz="1900" dirty="0"/>
              <a:t> are intuitive and simple to use</a:t>
            </a:r>
          </a:p>
          <a:p>
            <a:r>
              <a:rPr lang="en-GB" sz="1900" dirty="0"/>
              <a:t>They do a job but also look beautiful and appealing and are a real </a:t>
            </a:r>
            <a:r>
              <a:rPr lang="en-GB" sz="1900" b="1" dirty="0"/>
              <a:t>satisfaction in ownership</a:t>
            </a:r>
          </a:p>
          <a:p>
            <a:r>
              <a:rPr lang="en-GB" sz="1900" dirty="0"/>
              <a:t>Red Dot Design Award or German Design Award are outstanding labels to validate it</a:t>
            </a:r>
            <a:endParaRPr lang="en-US" sz="1900" dirty="0"/>
          </a:p>
          <a:p>
            <a:r>
              <a:rPr lang="en-US" sz="1900" dirty="0"/>
              <a:t>What looks good, feels good and makes work much easier</a:t>
            </a:r>
          </a:p>
          <a:p>
            <a:r>
              <a:rPr lang="en-US" sz="1900" b="1" dirty="0"/>
              <a:t>Feel Good </a:t>
            </a:r>
            <a:r>
              <a:rPr lang="en-US" sz="1900" dirty="0"/>
              <a:t>philosophy is followed by new product developments across all categories</a:t>
            </a:r>
          </a:p>
          <a:p>
            <a:endParaRPr lang="en-US" sz="1800" dirty="0"/>
          </a:p>
          <a:p>
            <a:pPr marL="0" indent="0">
              <a:buNone/>
            </a:pPr>
            <a:endParaRPr lang="en-GB" sz="1800" dirty="0"/>
          </a:p>
        </p:txBody>
      </p:sp>
      <p:sp>
        <p:nvSpPr>
          <p:cNvPr id="10" name="Rounded Rectangle 3">
            <a:extLst>
              <a:ext uri="{FF2B5EF4-FFF2-40B4-BE49-F238E27FC236}">
                <a16:creationId xmlns:a16="http://schemas.microsoft.com/office/drawing/2014/main" id="{B382B11A-E2CA-C908-7AAD-F48B023496B8}"/>
              </a:ext>
            </a:extLst>
          </p:cNvPr>
          <p:cNvSpPr/>
          <p:nvPr/>
        </p:nvSpPr>
        <p:spPr>
          <a:xfrm>
            <a:off x="6966087" y="1810827"/>
            <a:ext cx="4684888" cy="2952243"/>
          </a:xfrm>
          <a:prstGeom prst="roundRect">
            <a:avLst/>
          </a:prstGeom>
          <a:solidFill>
            <a:srgbClr val="6ED6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0" lang="en-GB" sz="2400" b="0" i="1"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a:t>
            </a:r>
            <a:r>
              <a:rPr kumimoji="0" lang="en-AU" sz="2200" b="0" i="1" u="none" strike="noStrike" kern="1200" cap="none" spc="0" normalizeH="0" baseline="0" noProof="0" dirty="0">
                <a:ln>
                  <a:noFill/>
                </a:ln>
                <a:solidFill>
                  <a:srgbClr val="FFFFFF"/>
                </a:solidFill>
                <a:effectLst/>
                <a:uLnTx/>
                <a:uFillTx/>
                <a:latin typeface="Arial" panose="020B0604020202020204" pitchFamily="34" charset="0"/>
                <a:cs typeface="Arial" panose="020B0604020202020204" pitchFamily="34" charset="0"/>
              </a:rPr>
              <a:t>Have nothing in your houses that you do not know to be beautiful or believe to be useful’</a:t>
            </a:r>
            <a:endParaRPr lang="en-GB" sz="2200" i="1" dirty="0">
              <a:solidFill>
                <a:schemeClr val="bg1"/>
              </a:solidFill>
              <a:latin typeface="Arial" panose="020B0604020202020204" pitchFamily="34" charset="0"/>
              <a:cs typeface="Arial" panose="020B0604020202020204" pitchFamily="34" charset="0"/>
            </a:endParaRPr>
          </a:p>
          <a:p>
            <a:endParaRPr lang="en-GB" sz="1200" i="1" dirty="0">
              <a:solidFill>
                <a:schemeClr val="bg1"/>
              </a:solidFill>
              <a:latin typeface="Arial" panose="020B0604020202020204" pitchFamily="34" charset="0"/>
              <a:cs typeface="Arial" panose="020B0604020202020204" pitchFamily="34" charset="0"/>
            </a:endParaRPr>
          </a:p>
          <a:p>
            <a:r>
              <a:rPr lang="en-GB" sz="1200" i="1" dirty="0">
                <a:solidFill>
                  <a:schemeClr val="bg1"/>
                </a:solidFill>
                <a:latin typeface="Arial" panose="020B0604020202020204" pitchFamily="34" charset="0"/>
                <a:cs typeface="Arial" panose="020B0604020202020204" pitchFamily="34" charset="0"/>
              </a:rPr>
              <a:t>(</a:t>
            </a:r>
            <a:r>
              <a:rPr lang="en-US" sz="1200" b="0" dirty="0">
                <a:solidFill>
                  <a:schemeClr val="bg1"/>
                </a:solidFill>
                <a:effectLst/>
                <a:latin typeface="Arial" panose="020B0604020202020204" pitchFamily="34" charset="0"/>
                <a:cs typeface="Arial" panose="020B0604020202020204" pitchFamily="34" charset="0"/>
              </a:rPr>
              <a:t>William Morris, the nineteenth century poet, designer and founder of the British Arts and Craft</a:t>
            </a:r>
            <a:r>
              <a:rPr lang="en-GB" sz="1200" b="0" dirty="0">
                <a:solidFill>
                  <a:schemeClr val="bg1"/>
                </a:solidFill>
                <a:effectLst/>
                <a:latin typeface="Arial" panose="020B0604020202020204" pitchFamily="34" charset="0"/>
                <a:cs typeface="Arial" panose="020B0604020202020204" pitchFamily="34" charset="0"/>
              </a:rPr>
              <a:t>)</a:t>
            </a:r>
            <a:endParaRPr lang="en-GB" sz="1200" dirty="0">
              <a:solidFill>
                <a:schemeClr val="bg1"/>
              </a:solidFill>
              <a:effectLst/>
              <a:latin typeface="Arial" panose="020B0604020202020204" pitchFamily="34" charset="0"/>
              <a:cs typeface="Arial" panose="020B0604020202020204" pitchFamily="34" charset="0"/>
            </a:endParaRPr>
          </a:p>
          <a:p>
            <a:endParaRPr lang="en-GB" sz="1100" dirty="0">
              <a:solidFill>
                <a:srgbClr val="6ED6D0"/>
              </a:solidFill>
              <a:effectLst/>
            </a:endParaRPr>
          </a:p>
        </p:txBody>
      </p:sp>
    </p:spTree>
    <p:extLst>
      <p:ext uri="{BB962C8B-B14F-4D97-AF65-F5344CB8AC3E}">
        <p14:creationId xmlns:p14="http://schemas.microsoft.com/office/powerpoint/2010/main" val="2998527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CBCBE7C-9A69-4C1F-4E43-9F928E35AF72}"/>
              </a:ext>
            </a:extLst>
          </p:cNvPr>
          <p:cNvPicPr>
            <a:picLocks noChangeAspect="1"/>
          </p:cNvPicPr>
          <p:nvPr/>
        </p:nvPicPr>
        <p:blipFill>
          <a:blip r:embed="rId3" cstate="print">
            <a:extLst>
              <a:ext uri="{28A0092B-C50C-407E-A947-70E740481C1C}">
                <a14:useLocalDpi xmlns:a14="http://schemas.microsoft.com/office/drawing/2010/main"/>
              </a:ext>
            </a:extLst>
          </a:blip>
          <a:srcRect b="-49601"/>
          <a:stretch/>
        </p:blipFill>
        <p:spPr>
          <a:xfrm>
            <a:off x="7794519" y="3506112"/>
            <a:ext cx="4397481" cy="3351888"/>
          </a:xfrm>
          <a:custGeom>
            <a:avLst/>
            <a:gdLst/>
            <a:ahLst/>
            <a:cxnLst/>
            <a:rect l="l" t="t" r="r" b="b"/>
            <a:pathLst>
              <a:path w="4397481" h="3351888">
                <a:moveTo>
                  <a:pt x="0" y="0"/>
                </a:moveTo>
                <a:lnTo>
                  <a:pt x="4397481" y="0"/>
                </a:lnTo>
                <a:lnTo>
                  <a:pt x="4397481" y="3351888"/>
                </a:lnTo>
                <a:lnTo>
                  <a:pt x="1552363" y="3351888"/>
                </a:lnTo>
                <a:close/>
              </a:path>
            </a:pathLst>
          </a:custGeom>
        </p:spPr>
      </p:pic>
      <p:pic>
        <p:nvPicPr>
          <p:cNvPr id="2" name="Picture 1">
            <a:extLst>
              <a:ext uri="{FF2B5EF4-FFF2-40B4-BE49-F238E27FC236}">
                <a16:creationId xmlns:a16="http://schemas.microsoft.com/office/drawing/2014/main" id="{916A7DDC-7666-08CB-DAA2-FA2AA82DA36E}"/>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20" y="10"/>
            <a:ext cx="9154673" cy="6863475"/>
          </a:xfrm>
          <a:custGeom>
            <a:avLst/>
            <a:gdLst/>
            <a:ahLst/>
            <a:cxnLst/>
            <a:rect l="l" t="t" r="r" b="b"/>
            <a:pathLst>
              <a:path w="9154693" h="6863485">
                <a:moveTo>
                  <a:pt x="0" y="0"/>
                </a:moveTo>
                <a:lnTo>
                  <a:pt x="5976000" y="0"/>
                </a:lnTo>
                <a:lnTo>
                  <a:pt x="9154693" y="6863485"/>
                </a:lnTo>
                <a:lnTo>
                  <a:pt x="0" y="6863485"/>
                </a:lnTo>
                <a:lnTo>
                  <a:pt x="0" y="0"/>
                </a:lnTo>
                <a:close/>
              </a:path>
            </a:pathLst>
          </a:custGeom>
        </p:spPr>
      </p:pic>
      <p:pic>
        <p:nvPicPr>
          <p:cNvPr id="3" name="Picture 2">
            <a:extLst>
              <a:ext uri="{FF2B5EF4-FFF2-40B4-BE49-F238E27FC236}">
                <a16:creationId xmlns:a16="http://schemas.microsoft.com/office/drawing/2014/main" id="{F69D84C1-D78D-696B-9EEF-BE2A92C2D83D}"/>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6168189" y="10"/>
            <a:ext cx="6023811" cy="3346394"/>
          </a:xfrm>
          <a:custGeom>
            <a:avLst/>
            <a:gdLst/>
            <a:ahLst/>
            <a:cxnLst/>
            <a:rect l="l" t="t" r="r" b="b"/>
            <a:pathLst>
              <a:path w="6023811" h="3346404">
                <a:moveTo>
                  <a:pt x="0" y="0"/>
                </a:moveTo>
                <a:lnTo>
                  <a:pt x="6023811" y="0"/>
                </a:lnTo>
                <a:lnTo>
                  <a:pt x="6023811" y="3346404"/>
                </a:lnTo>
                <a:lnTo>
                  <a:pt x="1549824" y="3346404"/>
                </a:lnTo>
                <a:close/>
              </a:path>
            </a:pathLst>
          </a:custGeom>
        </p:spPr>
      </p:pic>
      <p:pic>
        <p:nvPicPr>
          <p:cNvPr id="4" name="Picture 3">
            <a:extLst>
              <a:ext uri="{FF2B5EF4-FFF2-40B4-BE49-F238E27FC236}">
                <a16:creationId xmlns:a16="http://schemas.microsoft.com/office/drawing/2014/main" id="{7CAA9AD8-338C-F220-AD4C-E29BDF7C8C3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18429157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8" name="Picture 17" descr="A person holding a paper and a sign&#10;&#10;Description automatically generated">
            <a:extLst>
              <a:ext uri="{FF2B5EF4-FFF2-40B4-BE49-F238E27FC236}">
                <a16:creationId xmlns:a16="http://schemas.microsoft.com/office/drawing/2014/main" id="{88B35B03-EDD3-2F65-866A-0B903401E701}"/>
              </a:ext>
            </a:extLst>
          </p:cNvPr>
          <p:cNvPicPr>
            <a:picLocks noChangeAspect="1"/>
          </p:cNvPicPr>
          <p:nvPr/>
        </p:nvPicPr>
        <p:blipFill>
          <a:blip r:embed="rId3" cstate="print">
            <a:extLst>
              <a:ext uri="{28A0092B-C50C-407E-A947-70E740481C1C}">
                <a14:useLocalDpi xmlns:a14="http://schemas.microsoft.com/office/drawing/2010/main"/>
              </a:ext>
            </a:extLst>
          </a:blip>
          <a:srcRect t="3438" r="3439" b="19533"/>
          <a:stretch/>
        </p:blipFill>
        <p:spPr>
          <a:xfrm>
            <a:off x="20" y="1282"/>
            <a:ext cx="12191980" cy="6856718"/>
          </a:xfrm>
          <a:prstGeom prst="rect">
            <a:avLst/>
          </a:prstGeom>
        </p:spPr>
      </p:pic>
      <p:pic>
        <p:nvPicPr>
          <p:cNvPr id="2" name="Picture 1">
            <a:extLst>
              <a:ext uri="{FF2B5EF4-FFF2-40B4-BE49-F238E27FC236}">
                <a16:creationId xmlns:a16="http://schemas.microsoft.com/office/drawing/2014/main" id="{3B1F0E70-D7E0-992A-E621-8943808255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5742329"/>
            <a:ext cx="12192000" cy="1111249"/>
          </a:xfrm>
          <a:prstGeom prst="rect">
            <a:avLst/>
          </a:prstGeom>
        </p:spPr>
      </p:pic>
    </p:spTree>
    <p:extLst>
      <p:ext uri="{BB962C8B-B14F-4D97-AF65-F5344CB8AC3E}">
        <p14:creationId xmlns:p14="http://schemas.microsoft.com/office/powerpoint/2010/main" val="2708502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CCD75-5048-65B2-AA1B-86F72A9879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6E6F2B-F361-F300-74B6-4B266D433DC6}"/>
              </a:ext>
            </a:extLst>
          </p:cNvPr>
          <p:cNvSpPr>
            <a:spLocks noGrp="1"/>
          </p:cNvSpPr>
          <p:nvPr>
            <p:ph type="title"/>
          </p:nvPr>
        </p:nvSpPr>
        <p:spPr/>
        <p:txBody>
          <a:bodyPr/>
          <a:lstStyle/>
          <a:p>
            <a:r>
              <a:rPr lang="en-GB" dirty="0"/>
              <a:t>How technology can enhance well-being</a:t>
            </a:r>
          </a:p>
        </p:txBody>
      </p:sp>
      <p:sp>
        <p:nvSpPr>
          <p:cNvPr id="4" name="Content Placeholder 3">
            <a:extLst>
              <a:ext uri="{FF2B5EF4-FFF2-40B4-BE49-F238E27FC236}">
                <a16:creationId xmlns:a16="http://schemas.microsoft.com/office/drawing/2014/main" id="{00C4BF9B-A52E-74D6-F073-4FC55F2C224D}"/>
              </a:ext>
            </a:extLst>
          </p:cNvPr>
          <p:cNvSpPr>
            <a:spLocks noGrp="1"/>
          </p:cNvSpPr>
          <p:nvPr>
            <p:ph idx="1"/>
          </p:nvPr>
        </p:nvSpPr>
        <p:spPr>
          <a:xfrm>
            <a:off x="856130" y="1584319"/>
            <a:ext cx="6208986" cy="3843655"/>
          </a:xfrm>
        </p:spPr>
        <p:txBody>
          <a:bodyPr>
            <a:normAutofit/>
          </a:bodyPr>
          <a:lstStyle/>
          <a:p>
            <a:r>
              <a:rPr lang="en-GB" sz="1800" dirty="0">
                <a:effectLst/>
              </a:rPr>
              <a:t>AI-powered apps will </a:t>
            </a:r>
            <a:r>
              <a:rPr lang="en-GB" sz="1800" b="1" dirty="0">
                <a:effectLst/>
              </a:rPr>
              <a:t>detect mood </a:t>
            </a:r>
            <a:r>
              <a:rPr lang="en-GB" sz="1800" dirty="0">
                <a:effectLst/>
              </a:rPr>
              <a:t>and provide techniques to reduce stress and improve focus </a:t>
            </a:r>
          </a:p>
          <a:p>
            <a:r>
              <a:rPr lang="en-GB" sz="1800" b="1" dirty="0">
                <a:effectLst/>
              </a:rPr>
              <a:t>A</a:t>
            </a:r>
            <a:r>
              <a:rPr lang="en-GB" sz="1800" dirty="0">
                <a:effectLst/>
              </a:rPr>
              <a:t> </a:t>
            </a:r>
            <a:r>
              <a:rPr lang="en-GB" sz="1800" b="1" dirty="0">
                <a:effectLst/>
              </a:rPr>
              <a:t>‘workplace well-being dashboard’</a:t>
            </a:r>
            <a:r>
              <a:rPr lang="en-GB" sz="1800" dirty="0">
                <a:effectLst/>
              </a:rPr>
              <a:t>, allowing interaction with AI wellness-personalised coaches</a:t>
            </a:r>
          </a:p>
          <a:p>
            <a:r>
              <a:rPr lang="en-GB" sz="1800" dirty="0">
                <a:effectLst/>
              </a:rPr>
              <a:t>AI-enabled cameras on laptops, sensors and wearable technology will </a:t>
            </a:r>
            <a:r>
              <a:rPr lang="en-GB" sz="1800" b="1" dirty="0">
                <a:effectLst/>
              </a:rPr>
              <a:t>analyse posture</a:t>
            </a:r>
          </a:p>
          <a:p>
            <a:r>
              <a:rPr lang="en-GB" sz="1800" dirty="0">
                <a:effectLst/>
              </a:rPr>
              <a:t>Leading to:</a:t>
            </a:r>
          </a:p>
          <a:p>
            <a:pPr lvl="1"/>
            <a:r>
              <a:rPr lang="en-GB" sz="1800" dirty="0">
                <a:effectLst/>
              </a:rPr>
              <a:t>Earlier detection of problems </a:t>
            </a:r>
          </a:p>
          <a:p>
            <a:pPr lvl="1"/>
            <a:r>
              <a:rPr lang="en-GB" sz="1800" b="1" dirty="0"/>
              <a:t>Personalized analysis </a:t>
            </a:r>
          </a:p>
          <a:p>
            <a:pPr lvl="1"/>
            <a:r>
              <a:rPr lang="en-GB" sz="1800" b="1" dirty="0"/>
              <a:t>Enforced breaks</a:t>
            </a:r>
          </a:p>
          <a:p>
            <a:pPr lvl="1"/>
            <a:r>
              <a:rPr lang="en-GB" sz="1800" b="1" dirty="0">
                <a:effectLst/>
              </a:rPr>
              <a:t>Reduced</a:t>
            </a:r>
            <a:r>
              <a:rPr lang="en-GB" sz="1800" dirty="0">
                <a:effectLst/>
              </a:rPr>
              <a:t> </a:t>
            </a:r>
            <a:r>
              <a:rPr lang="en-GB" sz="1800" b="1" dirty="0">
                <a:effectLst/>
              </a:rPr>
              <a:t>chronic injuries</a:t>
            </a:r>
          </a:p>
          <a:p>
            <a:r>
              <a:rPr lang="en-GB" sz="1800" dirty="0"/>
              <a:t>Potentially </a:t>
            </a:r>
            <a:r>
              <a:rPr lang="en-GB" sz="1800" b="1" dirty="0"/>
              <a:t>equalizing risk </a:t>
            </a:r>
            <a:r>
              <a:rPr lang="en-GB" sz="1800" dirty="0"/>
              <a:t>at office and home</a:t>
            </a:r>
            <a:endParaRPr lang="en-GB" sz="1800" dirty="0">
              <a:effectLst/>
            </a:endParaRPr>
          </a:p>
          <a:p>
            <a:endParaRPr lang="en-GB" sz="1800" dirty="0">
              <a:effectLst/>
            </a:endParaRPr>
          </a:p>
          <a:p>
            <a:endParaRPr lang="en-GB" dirty="0"/>
          </a:p>
        </p:txBody>
      </p:sp>
      <p:sp>
        <p:nvSpPr>
          <p:cNvPr id="5" name="TextBox 4">
            <a:extLst>
              <a:ext uri="{FF2B5EF4-FFF2-40B4-BE49-F238E27FC236}">
                <a16:creationId xmlns:a16="http://schemas.microsoft.com/office/drawing/2014/main" id="{351E1860-5ACD-4237-38BC-36E70C270C59}"/>
              </a:ext>
            </a:extLst>
          </p:cNvPr>
          <p:cNvSpPr txBox="1"/>
          <p:nvPr/>
        </p:nvSpPr>
        <p:spPr>
          <a:xfrm>
            <a:off x="861708" y="5539429"/>
            <a:ext cx="5150069" cy="569387"/>
          </a:xfrm>
          <a:prstGeom prst="rect">
            <a:avLst/>
          </a:prstGeom>
          <a:noFill/>
        </p:spPr>
        <p:txBody>
          <a:bodyPr wrap="square" rtlCol="0">
            <a:spAutoFit/>
          </a:bodyPr>
          <a:lstStyle/>
          <a:p>
            <a:r>
              <a:rPr lang="en-GB" sz="1000" kern="100" dirty="0">
                <a:solidFill>
                  <a:srgbClr val="382765"/>
                </a:solidFill>
                <a:effectLst/>
                <a:latin typeface="Arial" panose="020B0604020202020204" pitchFamily="34" charset="0"/>
                <a:ea typeface="Aptos" panose="020B0004020202020204" pitchFamily="34" charset="0"/>
                <a:cs typeface="Arial" panose="020B0604020202020204" pitchFamily="34" charset="0"/>
              </a:rPr>
              <a:t>Sources: AI Initiative Trends for 2024, </a:t>
            </a:r>
            <a:r>
              <a:rPr lang="en-GB" sz="1000" i="1" kern="100" dirty="0">
                <a:solidFill>
                  <a:srgbClr val="382765"/>
                </a:solidFill>
                <a:effectLst/>
                <a:latin typeface="Arial" panose="020B0604020202020204" pitchFamily="34" charset="0"/>
                <a:ea typeface="Aptos" panose="020B0004020202020204" pitchFamily="34" charset="0"/>
                <a:cs typeface="Arial" panose="020B0604020202020204" pitchFamily="34" charset="0"/>
              </a:rPr>
              <a:t>Global Wellness Institute, 2024; </a:t>
            </a:r>
            <a:br>
              <a:rPr lang="en-GB" sz="1000" i="1" kern="100" dirty="0">
                <a:solidFill>
                  <a:srgbClr val="382765"/>
                </a:solidFill>
                <a:effectLst/>
                <a:latin typeface="Arial" panose="020B0604020202020204" pitchFamily="34" charset="0"/>
                <a:ea typeface="Aptos" panose="020B0004020202020204" pitchFamily="34" charset="0"/>
                <a:cs typeface="Arial" panose="020B0604020202020204" pitchFamily="34" charset="0"/>
              </a:rPr>
            </a:br>
            <a:r>
              <a:rPr lang="en-GB" sz="1000" dirty="0">
                <a:solidFill>
                  <a:srgbClr val="382765"/>
                </a:solidFill>
                <a:latin typeface="Arial" panose="020B0604020202020204" pitchFamily="34" charset="0"/>
                <a:cs typeface="Arial" panose="020B0604020202020204" pitchFamily="34" charset="0"/>
              </a:rPr>
              <a:t>The Wellness Dashboard: The Future of Personal Health</a:t>
            </a:r>
            <a:r>
              <a:rPr lang="en-GB" sz="1000" i="1" dirty="0">
                <a:solidFill>
                  <a:srgbClr val="382765"/>
                </a:solidFill>
                <a:latin typeface="Arial" panose="020B0604020202020204" pitchFamily="34" charset="0"/>
                <a:cs typeface="Arial" panose="020B0604020202020204" pitchFamily="34" charset="0"/>
              </a:rPr>
              <a:t>, </a:t>
            </a:r>
            <a:r>
              <a:rPr lang="en-GB" sz="1000" i="1" dirty="0" err="1">
                <a:solidFill>
                  <a:srgbClr val="382765"/>
                </a:solidFill>
                <a:latin typeface="Arial" panose="020B0604020202020204" pitchFamily="34" charset="0"/>
                <a:cs typeface="Arial" panose="020B0604020202020204" pitchFamily="34" charset="0"/>
              </a:rPr>
              <a:t>WellPro</a:t>
            </a:r>
            <a:r>
              <a:rPr lang="en-GB" sz="1000" i="1" dirty="0">
                <a:solidFill>
                  <a:srgbClr val="382765"/>
                </a:solidFill>
                <a:latin typeface="Arial" panose="020B0604020202020204" pitchFamily="34" charset="0"/>
                <a:cs typeface="Arial" panose="020B0604020202020204" pitchFamily="34" charset="0"/>
              </a:rPr>
              <a:t>, 2024</a:t>
            </a:r>
          </a:p>
          <a:p>
            <a:r>
              <a:rPr lang="en-GB" sz="1000" kern="100" dirty="0">
                <a:solidFill>
                  <a:srgbClr val="382765"/>
                </a:solidFill>
                <a:effectLst/>
                <a:latin typeface="Arial" panose="020B0604020202020204" pitchFamily="34" charset="0"/>
                <a:ea typeface="Aptos" panose="020B0004020202020204" pitchFamily="34" charset="0"/>
                <a:cs typeface="Arial" panose="020B0604020202020204" pitchFamily="34" charset="0"/>
              </a:rPr>
              <a:t> </a:t>
            </a:r>
          </a:p>
        </p:txBody>
      </p:sp>
      <p:pic>
        <p:nvPicPr>
          <p:cNvPr id="6" name="Picture 5" descr="A person looking at a computer screen&#10;&#10;Description automatically generated">
            <a:extLst>
              <a:ext uri="{FF2B5EF4-FFF2-40B4-BE49-F238E27FC236}">
                <a16:creationId xmlns:a16="http://schemas.microsoft.com/office/drawing/2014/main" id="{6182D94F-0825-0E8E-FABD-A118CD3A57E9}"/>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7577870" y="1605648"/>
            <a:ext cx="3519252" cy="3885654"/>
          </a:xfrm>
          <a:prstGeom prst="rect">
            <a:avLst/>
          </a:prstGeom>
        </p:spPr>
      </p:pic>
    </p:spTree>
    <p:extLst>
      <p:ext uri="{BB962C8B-B14F-4D97-AF65-F5344CB8AC3E}">
        <p14:creationId xmlns:p14="http://schemas.microsoft.com/office/powerpoint/2010/main" val="34814077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FCCD75-5048-65B2-AA1B-86F72A9879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6E6F2B-F361-F300-74B6-4B266D433DC6}"/>
              </a:ext>
            </a:extLst>
          </p:cNvPr>
          <p:cNvSpPr>
            <a:spLocks noGrp="1"/>
          </p:cNvSpPr>
          <p:nvPr>
            <p:ph type="title"/>
          </p:nvPr>
        </p:nvSpPr>
        <p:spPr/>
        <p:txBody>
          <a:bodyPr/>
          <a:lstStyle/>
          <a:p>
            <a:r>
              <a:rPr lang="en-GB" dirty="0"/>
              <a:t>In summary</a:t>
            </a:r>
          </a:p>
        </p:txBody>
      </p:sp>
      <p:pic>
        <p:nvPicPr>
          <p:cNvPr id="8" name="Picture 7" descr="A screenshot of a video game&#10;&#10;Description automatically generated">
            <a:extLst>
              <a:ext uri="{FF2B5EF4-FFF2-40B4-BE49-F238E27FC236}">
                <a16:creationId xmlns:a16="http://schemas.microsoft.com/office/drawing/2014/main" id="{8C8B3ADC-10F2-C0FA-DE00-C6D1EC5CFE9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2318" y="1299411"/>
            <a:ext cx="11847166" cy="2258631"/>
          </a:xfrm>
          <a:prstGeom prst="rect">
            <a:avLst/>
          </a:prstGeom>
        </p:spPr>
      </p:pic>
      <p:sp>
        <p:nvSpPr>
          <p:cNvPr id="15" name="Inhaltsplatzhalter 2">
            <a:extLst>
              <a:ext uri="{FF2B5EF4-FFF2-40B4-BE49-F238E27FC236}">
                <a16:creationId xmlns:a16="http://schemas.microsoft.com/office/drawing/2014/main" id="{B03B7308-CECD-2F82-7655-9C65DEE0DF35}"/>
              </a:ext>
            </a:extLst>
          </p:cNvPr>
          <p:cNvSpPr txBox="1">
            <a:spLocks/>
          </p:cNvSpPr>
          <p:nvPr/>
        </p:nvSpPr>
        <p:spPr>
          <a:xfrm>
            <a:off x="519189" y="3594457"/>
            <a:ext cx="2117958" cy="2464036"/>
          </a:xfrm>
          <a:prstGeom prst="rect">
            <a:avLst/>
          </a:prstGeom>
        </p:spPr>
        <p:txBody>
          <a:bodyPr vert="horz" lIns="91440" tIns="45720" rIns="91440" bIns="45720" rtlCol="0" anchor="t">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200" kern="1200">
                <a:solidFill>
                  <a:srgbClr val="382765"/>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000" kern="1200">
                <a:solidFill>
                  <a:srgbClr val="382765"/>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1800" kern="1200">
                <a:solidFill>
                  <a:srgbClr val="38276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b="1" dirty="0"/>
              <a:t>Well-being</a:t>
            </a:r>
            <a:r>
              <a:rPr lang="en-US" sz="1200" dirty="0"/>
              <a:t>, a global Mega end-user trend, is </a:t>
            </a:r>
            <a:r>
              <a:rPr lang="en-US" sz="1200" b="1" dirty="0"/>
              <a:t>even more relevant </a:t>
            </a:r>
            <a:r>
              <a:rPr lang="en-US" sz="1200" dirty="0"/>
              <a:t>and becoming </a:t>
            </a:r>
            <a:r>
              <a:rPr lang="en-US" sz="1200" b="1" dirty="0"/>
              <a:t>as important as diversity and corporate governance</a:t>
            </a:r>
            <a:r>
              <a:rPr lang="en-US" sz="1200" dirty="0"/>
              <a:t>, since January 2025 in EU legislation.</a:t>
            </a:r>
            <a:endParaRPr lang="en-AU" sz="1200" dirty="0"/>
          </a:p>
          <a:p>
            <a:pPr marL="0" indent="0">
              <a:lnSpc>
                <a:spcPct val="100000"/>
              </a:lnSpc>
              <a:spcBef>
                <a:spcPts val="0"/>
              </a:spcBef>
              <a:buNone/>
            </a:pPr>
            <a:endParaRPr lang="en-AU" sz="1200" dirty="0"/>
          </a:p>
        </p:txBody>
      </p:sp>
      <p:sp>
        <p:nvSpPr>
          <p:cNvPr id="18" name="Inhaltsplatzhalter 2">
            <a:extLst>
              <a:ext uri="{FF2B5EF4-FFF2-40B4-BE49-F238E27FC236}">
                <a16:creationId xmlns:a16="http://schemas.microsoft.com/office/drawing/2014/main" id="{12FF4FBF-1527-7F8F-B5E1-1D3E8D00125A}"/>
              </a:ext>
            </a:extLst>
          </p:cNvPr>
          <p:cNvSpPr txBox="1">
            <a:spLocks/>
          </p:cNvSpPr>
          <p:nvPr/>
        </p:nvSpPr>
        <p:spPr>
          <a:xfrm>
            <a:off x="2785252" y="3587367"/>
            <a:ext cx="2123622" cy="2464036"/>
          </a:xfrm>
          <a:prstGeom prst="rect">
            <a:avLst/>
          </a:prstGeom>
        </p:spPr>
        <p:txBody>
          <a:bodyPr vert="horz" lIns="91440" tIns="45720" rIns="91440" bIns="45720" rtlCol="0" anchor="t">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200" kern="1200">
                <a:solidFill>
                  <a:srgbClr val="382765"/>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000" kern="1200">
                <a:solidFill>
                  <a:srgbClr val="382765"/>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1800" kern="1200">
                <a:solidFill>
                  <a:srgbClr val="38276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t>Most desk workers want to divide their time among </a:t>
            </a:r>
            <a:r>
              <a:rPr lang="en-US" sz="1200" b="1" dirty="0"/>
              <a:t>multiple locations</a:t>
            </a:r>
            <a:r>
              <a:rPr lang="en-US" sz="1200" dirty="0"/>
              <a:t>. Not just from </a:t>
            </a:r>
            <a:r>
              <a:rPr lang="en-US" sz="1200" b="1" dirty="0"/>
              <a:t>preference</a:t>
            </a:r>
            <a:r>
              <a:rPr lang="en-US" sz="1200" dirty="0"/>
              <a:t>, but because of where they do their best work on </a:t>
            </a:r>
            <a:r>
              <a:rPr lang="en-US" sz="1200" b="1" dirty="0"/>
              <a:t>specific type of tasks</a:t>
            </a:r>
            <a:r>
              <a:rPr lang="en-US" sz="1200" dirty="0"/>
              <a:t>.</a:t>
            </a:r>
          </a:p>
          <a:p>
            <a:pPr marL="0" indent="0">
              <a:lnSpc>
                <a:spcPct val="100000"/>
              </a:lnSpc>
              <a:spcBef>
                <a:spcPts val="0"/>
              </a:spcBef>
              <a:buNone/>
            </a:pPr>
            <a:endParaRPr lang="en-AU" sz="1200" dirty="0"/>
          </a:p>
        </p:txBody>
      </p:sp>
      <p:sp>
        <p:nvSpPr>
          <p:cNvPr id="20" name="Inhaltsplatzhalter 2">
            <a:extLst>
              <a:ext uri="{FF2B5EF4-FFF2-40B4-BE49-F238E27FC236}">
                <a16:creationId xmlns:a16="http://schemas.microsoft.com/office/drawing/2014/main" id="{29F9DD25-5748-7B67-42F4-D8235B2854C8}"/>
              </a:ext>
            </a:extLst>
          </p:cNvPr>
          <p:cNvSpPr txBox="1">
            <a:spLocks/>
          </p:cNvSpPr>
          <p:nvPr/>
        </p:nvSpPr>
        <p:spPr>
          <a:xfrm>
            <a:off x="5045761" y="3587367"/>
            <a:ext cx="2260197" cy="2464036"/>
          </a:xfrm>
          <a:prstGeom prst="rect">
            <a:avLst/>
          </a:prstGeom>
        </p:spPr>
        <p:txBody>
          <a:bodyPr vert="horz" lIns="91440" tIns="45720" rIns="91440" bIns="45720" rtlCol="0" anchor="t">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200" kern="1200">
                <a:solidFill>
                  <a:srgbClr val="382765"/>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000" kern="1200">
                <a:solidFill>
                  <a:srgbClr val="382765"/>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1800" kern="1200">
                <a:solidFill>
                  <a:srgbClr val="38276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dirty="0"/>
              <a:t>Home and traditional offices </a:t>
            </a:r>
            <a:r>
              <a:rPr lang="en-US" sz="1200" b="1" dirty="0"/>
              <a:t>remain still suboptimum</a:t>
            </a:r>
            <a:r>
              <a:rPr lang="en-US" sz="1200" dirty="0"/>
              <a:t>, in terms of the equipment provided, in ensuring that people work in environments which </a:t>
            </a:r>
            <a:r>
              <a:rPr lang="en-US" sz="1200" b="1" dirty="0"/>
              <a:t>enhance</a:t>
            </a:r>
            <a:r>
              <a:rPr lang="en-US" sz="1200" dirty="0"/>
              <a:t> their </a:t>
            </a:r>
            <a:r>
              <a:rPr lang="en-US" sz="1200" b="1" dirty="0"/>
              <a:t>physical and mental health</a:t>
            </a:r>
            <a:r>
              <a:rPr lang="en-US" sz="1200" dirty="0"/>
              <a:t>. An increasing willingness to monitor well-being through technology (AI).</a:t>
            </a:r>
            <a:endParaRPr lang="en-AU" sz="1200" dirty="0"/>
          </a:p>
        </p:txBody>
      </p:sp>
      <p:sp>
        <p:nvSpPr>
          <p:cNvPr id="21" name="Inhaltsplatzhalter 2">
            <a:extLst>
              <a:ext uri="{FF2B5EF4-FFF2-40B4-BE49-F238E27FC236}">
                <a16:creationId xmlns:a16="http://schemas.microsoft.com/office/drawing/2014/main" id="{FCC04DBC-E3F7-60CB-420E-537793E67A8C}"/>
              </a:ext>
            </a:extLst>
          </p:cNvPr>
          <p:cNvSpPr txBox="1">
            <a:spLocks/>
          </p:cNvSpPr>
          <p:nvPr/>
        </p:nvSpPr>
        <p:spPr>
          <a:xfrm>
            <a:off x="7462614" y="3597676"/>
            <a:ext cx="2255541" cy="2464036"/>
          </a:xfrm>
          <a:prstGeom prst="rect">
            <a:avLst/>
          </a:prstGeom>
        </p:spPr>
        <p:txBody>
          <a:bodyPr vert="horz" lIns="91440" tIns="45720" rIns="91440" bIns="45720" rtlCol="0" anchor="t">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200" kern="1200">
                <a:solidFill>
                  <a:srgbClr val="382765"/>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000" kern="1200">
                <a:solidFill>
                  <a:srgbClr val="382765"/>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1800" kern="1200">
                <a:solidFill>
                  <a:srgbClr val="38276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1200" b="1" dirty="0"/>
              <a:t>Inactivity</a:t>
            </a:r>
            <a:r>
              <a:rPr lang="en-US" sz="1200" dirty="0"/>
              <a:t> is becoming </a:t>
            </a:r>
            <a:r>
              <a:rPr lang="en-US" sz="1200" b="1" dirty="0"/>
              <a:t>rooted</a:t>
            </a:r>
            <a:r>
              <a:rPr lang="en-US" sz="1200" dirty="0"/>
              <a:t>. Think in terms of the whole body – </a:t>
            </a:r>
            <a:r>
              <a:rPr lang="en-US" sz="1200" b="1" dirty="0"/>
              <a:t>360° well-being</a:t>
            </a:r>
            <a:r>
              <a:rPr lang="en-US" sz="1200" dirty="0"/>
              <a:t>. Sitting, standing, moving must be in focus, the </a:t>
            </a:r>
            <a:r>
              <a:rPr lang="en-US" sz="1200" b="1" dirty="0"/>
              <a:t>Ergo Workstation </a:t>
            </a:r>
            <a:r>
              <a:rPr lang="en-US" sz="1200" dirty="0"/>
              <a:t>is the solution to build on. Partnering with the </a:t>
            </a:r>
            <a:r>
              <a:rPr lang="en-US" sz="1200" b="1" dirty="0"/>
              <a:t>experts</a:t>
            </a:r>
            <a:r>
              <a:rPr lang="en-US" sz="1200" dirty="0"/>
              <a:t> helps create trust and loyalty, proof of attractiveness comes out of end-user quotes.</a:t>
            </a:r>
          </a:p>
        </p:txBody>
      </p:sp>
      <p:sp>
        <p:nvSpPr>
          <p:cNvPr id="22" name="Inhaltsplatzhalter 2">
            <a:extLst>
              <a:ext uri="{FF2B5EF4-FFF2-40B4-BE49-F238E27FC236}">
                <a16:creationId xmlns:a16="http://schemas.microsoft.com/office/drawing/2014/main" id="{15230104-7829-9F17-9595-7A4647ED6CEC}"/>
              </a:ext>
            </a:extLst>
          </p:cNvPr>
          <p:cNvSpPr txBox="1">
            <a:spLocks/>
          </p:cNvSpPr>
          <p:nvPr/>
        </p:nvSpPr>
        <p:spPr>
          <a:xfrm>
            <a:off x="9968360" y="3591555"/>
            <a:ext cx="2099597" cy="2464036"/>
          </a:xfrm>
          <a:prstGeom prst="rect">
            <a:avLst/>
          </a:prstGeom>
        </p:spPr>
        <p:txBody>
          <a:bodyPr vert="horz" lIns="91440" tIns="45720" rIns="91440" bIns="45720" rtlCol="0" anchor="t">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200" kern="1200">
                <a:solidFill>
                  <a:srgbClr val="382765"/>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000" kern="1200">
                <a:solidFill>
                  <a:srgbClr val="382765"/>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1800" kern="1200">
                <a:solidFill>
                  <a:srgbClr val="38276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AU" sz="1200" dirty="0"/>
              <a:t>Different locations for </a:t>
            </a:r>
            <a:r>
              <a:rPr lang="en-AU" sz="1200" b="1" dirty="0"/>
              <a:t>specific type of tasks</a:t>
            </a:r>
            <a:r>
              <a:rPr lang="en-AU" sz="1200" dirty="0"/>
              <a:t>. Visual communication, notebooks, desk mats, storage management, computer accessories and business machines - ‘</a:t>
            </a:r>
            <a:r>
              <a:rPr lang="en-AU" sz="1200" b="1" dirty="0"/>
              <a:t>design finesse</a:t>
            </a:r>
            <a:r>
              <a:rPr lang="en-AU" sz="1200" dirty="0"/>
              <a:t>’ - must be considered in addition.</a:t>
            </a:r>
          </a:p>
          <a:p>
            <a:pPr marL="0" indent="0">
              <a:lnSpc>
                <a:spcPct val="100000"/>
              </a:lnSpc>
              <a:spcBef>
                <a:spcPts val="0"/>
              </a:spcBef>
              <a:buNone/>
            </a:pPr>
            <a:endParaRPr lang="en-AU" sz="1200" dirty="0"/>
          </a:p>
          <a:p>
            <a:pPr marL="0" indent="0">
              <a:lnSpc>
                <a:spcPct val="100000"/>
              </a:lnSpc>
              <a:spcBef>
                <a:spcPts val="0"/>
              </a:spcBef>
              <a:buNone/>
            </a:pPr>
            <a:endParaRPr lang="en-AU" sz="1200" dirty="0"/>
          </a:p>
        </p:txBody>
      </p:sp>
    </p:spTree>
    <p:extLst>
      <p:ext uri="{BB962C8B-B14F-4D97-AF65-F5344CB8AC3E}">
        <p14:creationId xmlns:p14="http://schemas.microsoft.com/office/powerpoint/2010/main" val="14061011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9" name="Picture 8" descr="A person sitting at a table with a computer&#10;&#10;Description automatically generated">
            <a:extLst>
              <a:ext uri="{FF2B5EF4-FFF2-40B4-BE49-F238E27FC236}">
                <a16:creationId xmlns:a16="http://schemas.microsoft.com/office/drawing/2014/main" id="{CF727A2A-E64B-F3CB-D3F1-D68B77198184}"/>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12027" y="1467851"/>
            <a:ext cx="12204027" cy="4162928"/>
          </a:xfrm>
          <a:prstGeom prst="rect">
            <a:avLst/>
          </a:prstGeom>
        </p:spPr>
      </p:pic>
      <p:sp>
        <p:nvSpPr>
          <p:cNvPr id="3" name="Rectangle: Rounded Corners 2">
            <a:extLst>
              <a:ext uri="{FF2B5EF4-FFF2-40B4-BE49-F238E27FC236}">
                <a16:creationId xmlns:a16="http://schemas.microsoft.com/office/drawing/2014/main" id="{3FF64D7A-D287-CDD4-59AB-2F2632A06544}"/>
              </a:ext>
            </a:extLst>
          </p:cNvPr>
          <p:cNvSpPr/>
          <p:nvPr/>
        </p:nvSpPr>
        <p:spPr>
          <a:xfrm>
            <a:off x="324853" y="1893470"/>
            <a:ext cx="4932948" cy="3219951"/>
          </a:xfrm>
          <a:prstGeom prst="roundRect">
            <a:avLst/>
          </a:prstGeom>
          <a:solidFill>
            <a:schemeClr val="bg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 name="Title 1">
            <a:extLst>
              <a:ext uri="{FF2B5EF4-FFF2-40B4-BE49-F238E27FC236}">
                <a16:creationId xmlns:a16="http://schemas.microsoft.com/office/drawing/2014/main" id="{BD735FF6-B389-EABD-C8B2-8B1DD2650DE5}"/>
              </a:ext>
            </a:extLst>
          </p:cNvPr>
          <p:cNvSpPr>
            <a:spLocks noGrp="1"/>
          </p:cNvSpPr>
          <p:nvPr>
            <p:ph type="title"/>
          </p:nvPr>
        </p:nvSpPr>
        <p:spPr/>
        <p:txBody>
          <a:bodyPr/>
          <a:lstStyle/>
          <a:p>
            <a:r>
              <a:rPr lang="en-GB" dirty="0"/>
              <a:t>In summary </a:t>
            </a:r>
          </a:p>
        </p:txBody>
      </p:sp>
      <p:sp>
        <p:nvSpPr>
          <p:cNvPr id="10" name="Inhaltsplatzhalter 2">
            <a:extLst>
              <a:ext uri="{FF2B5EF4-FFF2-40B4-BE49-F238E27FC236}">
                <a16:creationId xmlns:a16="http://schemas.microsoft.com/office/drawing/2014/main" id="{9BF94BC5-91B7-686D-2640-834A8D74CCA3}"/>
              </a:ext>
            </a:extLst>
          </p:cNvPr>
          <p:cNvSpPr txBox="1">
            <a:spLocks/>
          </p:cNvSpPr>
          <p:nvPr/>
        </p:nvSpPr>
        <p:spPr>
          <a:xfrm>
            <a:off x="606783" y="2160889"/>
            <a:ext cx="4759301" cy="2832218"/>
          </a:xfrm>
          <a:prstGeom prst="rect">
            <a:avLst/>
          </a:prstGeom>
        </p:spPr>
        <p:txBody>
          <a:bodyPr vert="horz" lIns="91440" tIns="45720" rIns="91440" bIns="45720" rtlCol="0" anchor="t">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200" kern="1200">
                <a:solidFill>
                  <a:srgbClr val="382765"/>
                </a:solidFill>
                <a:latin typeface="Arial" panose="020B0604020202020204" pitchFamily="34" charset="0"/>
                <a:ea typeface="+mn-ea"/>
                <a:cs typeface="Arial" panose="020B0604020202020204" pitchFamily="34" charset="0"/>
              </a:defRPr>
            </a:lvl1pPr>
            <a:lvl2pPr marL="720000" indent="-360000" algn="l" defTabSz="914400" rtl="0" eaLnBrk="1" latinLnBrk="0" hangingPunct="1">
              <a:lnSpc>
                <a:spcPct val="90000"/>
              </a:lnSpc>
              <a:spcBef>
                <a:spcPts val="500"/>
              </a:spcBef>
              <a:buSzPct val="80000"/>
              <a:buFont typeface="Arial" panose="020B0604020202020204" pitchFamily="34" charset="0"/>
              <a:buChar char="•"/>
              <a:defRPr sz="2000" kern="1200">
                <a:solidFill>
                  <a:srgbClr val="382765"/>
                </a:solidFill>
                <a:latin typeface="Arial" panose="020B0604020202020204" pitchFamily="34" charset="0"/>
                <a:ea typeface="+mn-ea"/>
                <a:cs typeface="Arial" panose="020B0604020202020204" pitchFamily="34" charset="0"/>
              </a:defRPr>
            </a:lvl2pPr>
            <a:lvl3pPr marL="1080000" indent="-360000" algn="l" defTabSz="914400" rtl="0" eaLnBrk="1" latinLnBrk="0" hangingPunct="1">
              <a:lnSpc>
                <a:spcPct val="90000"/>
              </a:lnSpc>
              <a:spcBef>
                <a:spcPts val="500"/>
              </a:spcBef>
              <a:buSzPct val="85000"/>
              <a:buFont typeface="Arial" panose="020B0604020202020204" pitchFamily="34" charset="0"/>
              <a:buChar char="•"/>
              <a:defRPr sz="1800" kern="1200">
                <a:solidFill>
                  <a:srgbClr val="382765"/>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10000"/>
              </a:lnSpc>
              <a:spcBef>
                <a:spcPts val="1000"/>
              </a:spcBef>
              <a:spcAft>
                <a:spcPts val="0"/>
              </a:spcAft>
              <a:buClrTx/>
              <a:buSzPct val="85000"/>
              <a:buFontTx/>
              <a:buNone/>
              <a:tabLst/>
              <a:defRPr/>
            </a:pPr>
            <a:r>
              <a:rPr kumimoji="0" lang="en-AU" sz="19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More than ever, there is a need for companies to develop a </a:t>
            </a:r>
            <a:r>
              <a:rPr kumimoji="0" lang="en-AU" sz="19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close understanding </a:t>
            </a:r>
            <a:r>
              <a:rPr kumimoji="0" lang="en-AU" sz="19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of what </a:t>
            </a:r>
            <a:r>
              <a:rPr kumimoji="0" lang="en-AU" sz="19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their people </a:t>
            </a:r>
            <a:r>
              <a:rPr kumimoji="0" lang="en-AU" sz="19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not only want, but </a:t>
            </a:r>
            <a:r>
              <a:rPr kumimoji="0" lang="en-AU" sz="19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need</a:t>
            </a:r>
            <a:r>
              <a:rPr kumimoji="0" lang="en-AU" sz="19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and to ensure that their well-being is factored into how organisation is managed and </a:t>
            </a:r>
            <a:r>
              <a:rPr kumimoji="0" lang="en-AU" sz="19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how their workers are treated and equipped </a:t>
            </a:r>
            <a:r>
              <a:rPr kumimoji="0" lang="en-AU" sz="1900" b="0"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regardless of their location.</a:t>
            </a:r>
          </a:p>
          <a:p>
            <a:pPr marL="0" indent="0">
              <a:lnSpc>
                <a:spcPct val="100000"/>
              </a:lnSpc>
              <a:spcBef>
                <a:spcPts val="0"/>
              </a:spcBef>
              <a:buNone/>
            </a:pPr>
            <a:endParaRPr lang="en-US" sz="1900" dirty="0"/>
          </a:p>
        </p:txBody>
      </p:sp>
    </p:spTree>
    <p:extLst>
      <p:ext uri="{BB962C8B-B14F-4D97-AF65-F5344CB8AC3E}">
        <p14:creationId xmlns:p14="http://schemas.microsoft.com/office/powerpoint/2010/main" val="19726919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5FF6-B389-EABD-C8B2-8B1DD2650DE5}"/>
              </a:ext>
            </a:extLst>
          </p:cNvPr>
          <p:cNvSpPr>
            <a:spLocks noGrp="1"/>
          </p:cNvSpPr>
          <p:nvPr>
            <p:ph type="title"/>
          </p:nvPr>
        </p:nvSpPr>
        <p:spPr/>
        <p:txBody>
          <a:bodyPr/>
          <a:lstStyle/>
          <a:p>
            <a:r>
              <a:rPr lang="en-GB" dirty="0"/>
              <a:t>A clear business opportunity</a:t>
            </a:r>
          </a:p>
        </p:txBody>
      </p:sp>
      <p:sp>
        <p:nvSpPr>
          <p:cNvPr id="3" name="Content Placeholder 2">
            <a:extLst>
              <a:ext uri="{FF2B5EF4-FFF2-40B4-BE49-F238E27FC236}">
                <a16:creationId xmlns:a16="http://schemas.microsoft.com/office/drawing/2014/main" id="{15F3C96E-70A2-2581-DC7B-74B0A42D7A9D}"/>
              </a:ext>
            </a:extLst>
          </p:cNvPr>
          <p:cNvSpPr>
            <a:spLocks noGrp="1"/>
          </p:cNvSpPr>
          <p:nvPr>
            <p:ph idx="1"/>
          </p:nvPr>
        </p:nvSpPr>
        <p:spPr>
          <a:xfrm>
            <a:off x="856130" y="1725869"/>
            <a:ext cx="9948228" cy="4167851"/>
          </a:xfrm>
        </p:spPr>
        <p:txBody>
          <a:bodyPr>
            <a:normAutofit/>
          </a:bodyPr>
          <a:lstStyle/>
          <a:p>
            <a:r>
              <a:rPr lang="en-AU" sz="2000" b="1" dirty="0"/>
              <a:t>Inform</a:t>
            </a:r>
            <a:r>
              <a:rPr lang="en-AU" sz="2000" dirty="0"/>
              <a:t> your customers about the latest trends</a:t>
            </a:r>
          </a:p>
          <a:p>
            <a:pPr>
              <a:spcBef>
                <a:spcPts val="1200"/>
              </a:spcBef>
            </a:pPr>
            <a:r>
              <a:rPr lang="en-AU" sz="2000" b="1" dirty="0"/>
              <a:t>Underline </a:t>
            </a:r>
            <a:r>
              <a:rPr lang="en-AU" sz="2000" dirty="0"/>
              <a:t>how people work at their best</a:t>
            </a:r>
            <a:endParaRPr lang="en-AU" sz="2000" b="1" dirty="0"/>
          </a:p>
          <a:p>
            <a:pPr>
              <a:spcBef>
                <a:spcPts val="1200"/>
              </a:spcBef>
            </a:pPr>
            <a:r>
              <a:rPr lang="en-AU" sz="2000" b="1" dirty="0"/>
              <a:t>Identify</a:t>
            </a:r>
            <a:r>
              <a:rPr lang="en-AU" sz="2000" dirty="0"/>
              <a:t> all multiple locations of your customers</a:t>
            </a:r>
          </a:p>
          <a:p>
            <a:pPr>
              <a:spcBef>
                <a:spcPts val="1200"/>
              </a:spcBef>
            </a:pPr>
            <a:r>
              <a:rPr lang="en-AU" sz="2000" b="1" dirty="0"/>
              <a:t>Prepare</a:t>
            </a:r>
            <a:r>
              <a:rPr lang="en-AU" sz="2000" dirty="0"/>
              <a:t> a comprehensive product offer for them</a:t>
            </a:r>
          </a:p>
          <a:p>
            <a:pPr>
              <a:spcBef>
                <a:spcPts val="1200"/>
              </a:spcBef>
            </a:pPr>
            <a:r>
              <a:rPr lang="en-AU" sz="2000" b="1" dirty="0"/>
              <a:t>Anticipate</a:t>
            </a:r>
            <a:r>
              <a:rPr lang="en-AU" sz="2000" dirty="0"/>
              <a:t> all needs</a:t>
            </a:r>
          </a:p>
          <a:p>
            <a:pPr>
              <a:spcBef>
                <a:spcPts val="1200"/>
              </a:spcBef>
            </a:pPr>
            <a:r>
              <a:rPr lang="en-AU" sz="2000" b="1" dirty="0"/>
              <a:t>Lock</a:t>
            </a:r>
            <a:r>
              <a:rPr lang="en-AU" sz="2000" dirty="0"/>
              <a:t> all working locations of your customers in</a:t>
            </a:r>
          </a:p>
          <a:p>
            <a:pPr>
              <a:spcBef>
                <a:spcPts val="1200"/>
              </a:spcBef>
            </a:pPr>
            <a:r>
              <a:rPr lang="en-AU" sz="2000" b="1" dirty="0"/>
              <a:t>Get</a:t>
            </a:r>
            <a:r>
              <a:rPr lang="en-AU" sz="2000" dirty="0"/>
              <a:t> the money into your shopping basket</a:t>
            </a:r>
          </a:p>
          <a:p>
            <a:pPr>
              <a:spcBef>
                <a:spcPts val="1200"/>
              </a:spcBef>
            </a:pPr>
            <a:r>
              <a:rPr lang="en-AU" sz="2000" b="1" dirty="0"/>
              <a:t>Turn </a:t>
            </a:r>
            <a:r>
              <a:rPr lang="en-GB" sz="2000" b="1" dirty="0"/>
              <a:t>‘</a:t>
            </a:r>
            <a:r>
              <a:rPr lang="en-US" sz="2000" b="1" dirty="0"/>
              <a:t>Well-Being’ </a:t>
            </a:r>
            <a:r>
              <a:rPr lang="en-US" sz="2000" dirty="0"/>
              <a:t>into a long-term commitment </a:t>
            </a:r>
          </a:p>
          <a:p>
            <a:pPr>
              <a:spcBef>
                <a:spcPts val="1200"/>
              </a:spcBef>
            </a:pPr>
            <a:r>
              <a:rPr lang="en-AU" sz="2000" b="1" dirty="0"/>
              <a:t>Drive the change together</a:t>
            </a:r>
            <a:r>
              <a:rPr lang="en-AU" sz="2000" dirty="0"/>
              <a:t> and </a:t>
            </a:r>
            <a:r>
              <a:rPr lang="en-AU" sz="2000" b="1" dirty="0"/>
              <a:t>feel good about the future</a:t>
            </a:r>
          </a:p>
          <a:p>
            <a:endParaRPr lang="en-GB" sz="2000" dirty="0">
              <a:effectLst/>
            </a:endParaRPr>
          </a:p>
          <a:p>
            <a:endParaRPr lang="en-GB" sz="2000" dirty="0">
              <a:effectLst/>
            </a:endParaRPr>
          </a:p>
          <a:p>
            <a:endParaRPr lang="en-GB" sz="2000" dirty="0"/>
          </a:p>
        </p:txBody>
      </p:sp>
      <p:pic>
        <p:nvPicPr>
          <p:cNvPr id="5" name="Picture 4" descr="A person holding a computer&#10;&#10;Description automatically generated">
            <a:extLst>
              <a:ext uri="{FF2B5EF4-FFF2-40B4-BE49-F238E27FC236}">
                <a16:creationId xmlns:a16="http://schemas.microsoft.com/office/drawing/2014/main" id="{C96AC316-841B-BE32-77C1-69BC61B3463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804296" y="1797020"/>
            <a:ext cx="4237893" cy="3217690"/>
          </a:xfrm>
          <a:prstGeom prst="rect">
            <a:avLst/>
          </a:prstGeom>
        </p:spPr>
      </p:pic>
    </p:spTree>
    <p:extLst>
      <p:ext uri="{BB962C8B-B14F-4D97-AF65-F5344CB8AC3E}">
        <p14:creationId xmlns:p14="http://schemas.microsoft.com/office/powerpoint/2010/main" val="1828456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F35D3-E25A-C507-DDEF-0919549E918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BB11A9-533C-1ECB-2A32-BB9AC14EEF97}"/>
              </a:ext>
            </a:extLst>
          </p:cNvPr>
          <p:cNvSpPr>
            <a:spLocks noGrp="1"/>
          </p:cNvSpPr>
          <p:nvPr>
            <p:ph type="title"/>
          </p:nvPr>
        </p:nvSpPr>
        <p:spPr/>
        <p:txBody>
          <a:bodyPr/>
          <a:lstStyle/>
          <a:p>
            <a:r>
              <a:rPr lang="en-GB" dirty="0"/>
              <a:t>Well-being</a:t>
            </a:r>
            <a:r>
              <a:rPr lang="en-US" dirty="0"/>
              <a:t> is vital to personal and organizational success</a:t>
            </a:r>
          </a:p>
        </p:txBody>
      </p:sp>
      <p:sp>
        <p:nvSpPr>
          <p:cNvPr id="3" name="Content Placeholder 2">
            <a:extLst>
              <a:ext uri="{FF2B5EF4-FFF2-40B4-BE49-F238E27FC236}">
                <a16:creationId xmlns:a16="http://schemas.microsoft.com/office/drawing/2014/main" id="{F275D711-0FF3-8590-3362-F7687C421352}"/>
              </a:ext>
            </a:extLst>
          </p:cNvPr>
          <p:cNvSpPr>
            <a:spLocks noGrp="1"/>
          </p:cNvSpPr>
          <p:nvPr>
            <p:ph idx="1"/>
          </p:nvPr>
        </p:nvSpPr>
        <p:spPr>
          <a:xfrm>
            <a:off x="6320901" y="2559091"/>
            <a:ext cx="5791200" cy="3843655"/>
          </a:xfrm>
        </p:spPr>
        <p:txBody>
          <a:bodyPr/>
          <a:lstStyle/>
          <a:p>
            <a:r>
              <a:rPr lang="en-US" sz="1800" dirty="0"/>
              <a:t>This is true of all work environments</a:t>
            </a:r>
          </a:p>
          <a:p>
            <a:pPr lvl="1"/>
            <a:r>
              <a:rPr lang="en-US" sz="1800" dirty="0"/>
              <a:t>In traditional offices</a:t>
            </a:r>
          </a:p>
          <a:p>
            <a:pPr lvl="1"/>
            <a:r>
              <a:rPr lang="en-US" sz="1800" dirty="0"/>
              <a:t>WFH</a:t>
            </a:r>
          </a:p>
          <a:p>
            <a:pPr lvl="1"/>
            <a:r>
              <a:rPr lang="en-US" sz="1800" dirty="0"/>
              <a:t>Co-worker spaces</a:t>
            </a:r>
          </a:p>
          <a:p>
            <a:pPr lvl="1"/>
            <a:r>
              <a:rPr lang="en-US" sz="1800" dirty="0"/>
              <a:t>Hybrid working</a:t>
            </a:r>
          </a:p>
          <a:p>
            <a:pPr lvl="1"/>
            <a:r>
              <a:rPr lang="en-US" sz="1800" dirty="0"/>
              <a:t>Nomads, always on the move</a:t>
            </a:r>
          </a:p>
          <a:p>
            <a:pPr marL="720000" lvl="2" indent="0">
              <a:buNone/>
            </a:pPr>
            <a:endParaRPr lang="en-US" dirty="0"/>
          </a:p>
          <a:p>
            <a:pPr lvl="1"/>
            <a:endParaRPr lang="en-US" dirty="0"/>
          </a:p>
        </p:txBody>
      </p:sp>
      <p:graphicFrame>
        <p:nvGraphicFramePr>
          <p:cNvPr id="4" name="Content Placeholder 2">
            <a:extLst>
              <a:ext uri="{FF2B5EF4-FFF2-40B4-BE49-F238E27FC236}">
                <a16:creationId xmlns:a16="http://schemas.microsoft.com/office/drawing/2014/main" id="{10106B34-E7AE-C8A4-F955-6BC43A1663A6}"/>
              </a:ext>
            </a:extLst>
          </p:cNvPr>
          <p:cNvGraphicFramePr>
            <a:graphicFrameLocks/>
          </p:cNvGraphicFramePr>
          <p:nvPr>
            <p:extLst>
              <p:ext uri="{D42A27DB-BD31-4B8C-83A1-F6EECF244321}">
                <p14:modId xmlns:p14="http://schemas.microsoft.com/office/powerpoint/2010/main" val="2606679588"/>
              </p:ext>
            </p:extLst>
          </p:nvPr>
        </p:nvGraphicFramePr>
        <p:xfrm>
          <a:off x="-422536" y="1485928"/>
          <a:ext cx="6628027" cy="43575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400603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5FF6-B389-EABD-C8B2-8B1DD2650DE5}"/>
              </a:ext>
            </a:extLst>
          </p:cNvPr>
          <p:cNvSpPr>
            <a:spLocks noGrp="1"/>
          </p:cNvSpPr>
          <p:nvPr>
            <p:ph type="title"/>
          </p:nvPr>
        </p:nvSpPr>
        <p:spPr/>
        <p:txBody>
          <a:bodyPr/>
          <a:lstStyle/>
          <a:p>
            <a:r>
              <a:rPr lang="en-GB" dirty="0"/>
              <a:t>Full sales and marketing package</a:t>
            </a:r>
          </a:p>
        </p:txBody>
      </p:sp>
      <p:sp>
        <p:nvSpPr>
          <p:cNvPr id="3" name="Content Placeholder 2">
            <a:extLst>
              <a:ext uri="{FF2B5EF4-FFF2-40B4-BE49-F238E27FC236}">
                <a16:creationId xmlns:a16="http://schemas.microsoft.com/office/drawing/2014/main" id="{15F3C96E-70A2-2581-DC7B-74B0A42D7A9D}"/>
              </a:ext>
            </a:extLst>
          </p:cNvPr>
          <p:cNvSpPr>
            <a:spLocks noGrp="1"/>
          </p:cNvSpPr>
          <p:nvPr>
            <p:ph idx="1"/>
          </p:nvPr>
        </p:nvSpPr>
        <p:spPr>
          <a:xfrm>
            <a:off x="856130" y="1725869"/>
            <a:ext cx="10515600" cy="4167851"/>
          </a:xfrm>
        </p:spPr>
        <p:txBody>
          <a:bodyPr>
            <a:normAutofit/>
          </a:bodyPr>
          <a:lstStyle/>
          <a:p>
            <a:pPr>
              <a:spcBef>
                <a:spcPts val="1200"/>
              </a:spcBef>
            </a:pPr>
            <a:r>
              <a:rPr lang="en-US" sz="2000" dirty="0"/>
              <a:t>Our product offer:</a:t>
            </a:r>
          </a:p>
          <a:p>
            <a:pPr lvl="1">
              <a:spcBef>
                <a:spcPts val="600"/>
              </a:spcBef>
            </a:pPr>
            <a:r>
              <a:rPr lang="en-US" sz="1600" b="1" dirty="0"/>
              <a:t>Comprehensive</a:t>
            </a:r>
          </a:p>
          <a:p>
            <a:pPr lvl="1">
              <a:spcBef>
                <a:spcPts val="600"/>
              </a:spcBef>
            </a:pPr>
            <a:r>
              <a:rPr lang="en-US" sz="1600" b="1" dirty="0"/>
              <a:t>Design-coordinated</a:t>
            </a:r>
          </a:p>
          <a:p>
            <a:pPr lvl="1">
              <a:spcBef>
                <a:spcPts val="600"/>
              </a:spcBef>
            </a:pPr>
            <a:r>
              <a:rPr lang="en-US" sz="1600" b="1" dirty="0"/>
              <a:t>Across all categories</a:t>
            </a:r>
          </a:p>
          <a:p>
            <a:pPr lvl="1">
              <a:spcBef>
                <a:spcPts val="600"/>
              </a:spcBef>
            </a:pPr>
            <a:r>
              <a:rPr lang="en-US" sz="1600" b="1" dirty="0"/>
              <a:t>In a trustful quality</a:t>
            </a:r>
          </a:p>
          <a:p>
            <a:pPr lvl="1">
              <a:spcBef>
                <a:spcPts val="600"/>
              </a:spcBef>
            </a:pPr>
            <a:r>
              <a:rPr lang="en-US" sz="1600" b="1" dirty="0"/>
              <a:t>With innovations in mind</a:t>
            </a:r>
          </a:p>
          <a:p>
            <a:pPr lvl="1">
              <a:spcBef>
                <a:spcPts val="600"/>
              </a:spcBef>
            </a:pPr>
            <a:r>
              <a:rPr lang="en-US" sz="1600" b="1" dirty="0"/>
              <a:t>Accreditations and endorsements</a:t>
            </a:r>
          </a:p>
          <a:p>
            <a:pPr>
              <a:spcBef>
                <a:spcPts val="800"/>
              </a:spcBef>
            </a:pPr>
            <a:r>
              <a:rPr lang="en-AU" sz="2000" dirty="0"/>
              <a:t>How to pitch to your accounts</a:t>
            </a:r>
          </a:p>
          <a:p>
            <a:pPr>
              <a:spcBef>
                <a:spcPts val="800"/>
              </a:spcBef>
            </a:pPr>
            <a:r>
              <a:rPr lang="en-AU" sz="2000" dirty="0">
                <a:solidFill>
                  <a:srgbClr val="00B050"/>
                </a:solidFill>
                <a:hlinkClick r:id="rId2">
                  <a:extLst>
                    <a:ext uri="{A12FA001-AC4F-418D-AE19-62706E023703}">
                      <ahyp:hlinkClr xmlns:ahyp="http://schemas.microsoft.com/office/drawing/2018/hyperlinkcolor" val="tx"/>
                    </a:ext>
                  </a:extLst>
                </a:hlinkClick>
              </a:rPr>
              <a:t>2025 Inspirational Brochure</a:t>
            </a:r>
            <a:endParaRPr lang="en-AU" sz="2000" dirty="0">
              <a:solidFill>
                <a:srgbClr val="00B050"/>
              </a:solidFill>
            </a:endParaRPr>
          </a:p>
          <a:p>
            <a:pPr>
              <a:spcBef>
                <a:spcPts val="800"/>
              </a:spcBef>
            </a:pPr>
            <a:r>
              <a:rPr lang="en-AU" sz="2000" dirty="0"/>
              <a:t>Product category communication</a:t>
            </a:r>
          </a:p>
          <a:p>
            <a:pPr>
              <a:spcBef>
                <a:spcPts val="800"/>
              </a:spcBef>
            </a:pPr>
            <a:r>
              <a:rPr lang="en-AU" sz="2000" dirty="0"/>
              <a:t>End-user promotions and campaigns</a:t>
            </a:r>
          </a:p>
          <a:p>
            <a:pPr>
              <a:spcBef>
                <a:spcPts val="800"/>
              </a:spcBef>
            </a:pPr>
            <a:r>
              <a:rPr lang="en-AU" sz="2000" dirty="0"/>
              <a:t>Outstanding content and Social media assets</a:t>
            </a:r>
            <a:endParaRPr lang="en-GB" sz="2000" dirty="0">
              <a:effectLst/>
            </a:endParaRPr>
          </a:p>
          <a:p>
            <a:endParaRPr lang="en-GB" sz="2000" dirty="0">
              <a:effectLst/>
            </a:endParaRPr>
          </a:p>
          <a:p>
            <a:endParaRPr lang="en-GB" sz="2000" dirty="0"/>
          </a:p>
        </p:txBody>
      </p:sp>
      <p:pic>
        <p:nvPicPr>
          <p:cNvPr id="6" name="Picture 5">
            <a:extLst>
              <a:ext uri="{FF2B5EF4-FFF2-40B4-BE49-F238E27FC236}">
                <a16:creationId xmlns:a16="http://schemas.microsoft.com/office/drawing/2014/main" id="{D4B3DD7D-9875-6919-056F-2BBD7319216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954253" y="1808163"/>
            <a:ext cx="4908885" cy="3456962"/>
          </a:xfrm>
          <a:prstGeom prst="rect">
            <a:avLst/>
          </a:prstGeom>
          <a:ln w="9525" cmpd="sng">
            <a:noFill/>
          </a:ln>
          <a:effectLst>
            <a:outerShdw blurRad="50800" dist="38100" dir="5400000" algn="ctr" rotWithShape="0">
              <a:schemeClr val="tx2">
                <a:alpha val="40000"/>
              </a:schemeClr>
            </a:outerShdw>
          </a:effectLst>
        </p:spPr>
      </p:pic>
    </p:spTree>
    <p:extLst>
      <p:ext uri="{BB962C8B-B14F-4D97-AF65-F5344CB8AC3E}">
        <p14:creationId xmlns:p14="http://schemas.microsoft.com/office/powerpoint/2010/main" val="5133594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735FF6-B389-EABD-C8B2-8B1DD2650DE5}"/>
              </a:ext>
            </a:extLst>
          </p:cNvPr>
          <p:cNvSpPr>
            <a:spLocks noGrp="1"/>
          </p:cNvSpPr>
          <p:nvPr>
            <p:ph type="title"/>
          </p:nvPr>
        </p:nvSpPr>
        <p:spPr/>
        <p:txBody>
          <a:bodyPr/>
          <a:lstStyle/>
          <a:p>
            <a:r>
              <a:rPr lang="en-AU" dirty="0"/>
              <a:t>ACCO Brands: One-Stop-Shop</a:t>
            </a:r>
            <a:endParaRPr lang="en-GB" dirty="0"/>
          </a:p>
        </p:txBody>
      </p:sp>
      <p:sp>
        <p:nvSpPr>
          <p:cNvPr id="3" name="Content Placeholder 2">
            <a:extLst>
              <a:ext uri="{FF2B5EF4-FFF2-40B4-BE49-F238E27FC236}">
                <a16:creationId xmlns:a16="http://schemas.microsoft.com/office/drawing/2014/main" id="{15F3C96E-70A2-2581-DC7B-74B0A42D7A9D}"/>
              </a:ext>
            </a:extLst>
          </p:cNvPr>
          <p:cNvSpPr>
            <a:spLocks noGrp="1"/>
          </p:cNvSpPr>
          <p:nvPr>
            <p:ph idx="1"/>
          </p:nvPr>
        </p:nvSpPr>
        <p:spPr>
          <a:xfrm>
            <a:off x="856130" y="1725869"/>
            <a:ext cx="10515600" cy="4167851"/>
          </a:xfrm>
        </p:spPr>
        <p:txBody>
          <a:bodyPr>
            <a:normAutofit/>
          </a:bodyPr>
          <a:lstStyle/>
          <a:p>
            <a:r>
              <a:rPr lang="en-AU" sz="2000" dirty="0"/>
              <a:t>The widest range from </a:t>
            </a:r>
            <a:r>
              <a:rPr lang="en-AU" sz="2000" b="1" dirty="0"/>
              <a:t>one source</a:t>
            </a:r>
          </a:p>
          <a:p>
            <a:pPr>
              <a:spcBef>
                <a:spcPts val="1800"/>
              </a:spcBef>
            </a:pPr>
            <a:r>
              <a:rPr lang="en-AU" sz="2000" dirty="0"/>
              <a:t>Unmatched </a:t>
            </a:r>
            <a:r>
              <a:rPr lang="en-AU" sz="2000" b="1" dirty="0"/>
              <a:t>category offering</a:t>
            </a:r>
          </a:p>
          <a:p>
            <a:pPr>
              <a:spcBef>
                <a:spcPts val="1800"/>
              </a:spcBef>
            </a:pPr>
            <a:r>
              <a:rPr lang="en-US" sz="2000" dirty="0"/>
              <a:t>Unmatched </a:t>
            </a:r>
            <a:r>
              <a:rPr lang="en-US" sz="2000" b="1" dirty="0"/>
              <a:t>brand choice </a:t>
            </a:r>
          </a:p>
          <a:p>
            <a:pPr>
              <a:spcBef>
                <a:spcPts val="1800"/>
              </a:spcBef>
            </a:pPr>
            <a:r>
              <a:rPr lang="en-US" sz="2000" dirty="0"/>
              <a:t>Enabling </a:t>
            </a:r>
            <a:r>
              <a:rPr lang="en-US" sz="2000" b="1" dirty="0"/>
              <a:t>cross sell </a:t>
            </a:r>
            <a:r>
              <a:rPr lang="en-US" sz="2000" dirty="0"/>
              <a:t>and </a:t>
            </a:r>
            <a:r>
              <a:rPr lang="en-US" sz="2000" b="1" dirty="0"/>
              <a:t>trade up</a:t>
            </a:r>
          </a:p>
          <a:p>
            <a:pPr>
              <a:spcBef>
                <a:spcPts val="1800"/>
              </a:spcBef>
            </a:pPr>
            <a:r>
              <a:rPr lang="en-US" sz="2000" dirty="0"/>
              <a:t>High-class web content and marketing support</a:t>
            </a:r>
          </a:p>
          <a:p>
            <a:pPr>
              <a:spcBef>
                <a:spcPts val="1800"/>
              </a:spcBef>
            </a:pPr>
            <a:r>
              <a:rPr lang="en-US" sz="2000" dirty="0"/>
              <a:t>Driving market value for </a:t>
            </a:r>
            <a:r>
              <a:rPr lang="en-US" sz="2000" b="1" dirty="0"/>
              <a:t>profitable growth</a:t>
            </a:r>
          </a:p>
          <a:p>
            <a:pPr>
              <a:spcBef>
                <a:spcPts val="1800"/>
              </a:spcBef>
            </a:pPr>
            <a:r>
              <a:rPr lang="en-US" sz="2000" b="1" dirty="0"/>
              <a:t>One</a:t>
            </a:r>
            <a:r>
              <a:rPr lang="en-US" sz="2000" dirty="0"/>
              <a:t> order, delivery, invoice</a:t>
            </a:r>
            <a:endParaRPr lang="en-GB" sz="2000" dirty="0">
              <a:effectLst/>
            </a:endParaRPr>
          </a:p>
          <a:p>
            <a:endParaRPr lang="en-GB" sz="2000" dirty="0"/>
          </a:p>
        </p:txBody>
      </p:sp>
      <p:pic>
        <p:nvPicPr>
          <p:cNvPr id="7" name="Picture 6" descr="A person giving a high five to another person&#10;&#10;Description automatically generated">
            <a:extLst>
              <a:ext uri="{FF2B5EF4-FFF2-40B4-BE49-F238E27FC236}">
                <a16:creationId xmlns:a16="http://schemas.microsoft.com/office/drawing/2014/main" id="{F901CCCB-5F00-6B62-34D2-8411D993803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30190" y="1607728"/>
            <a:ext cx="4981073" cy="3474102"/>
          </a:xfrm>
          <a:prstGeom prst="rect">
            <a:avLst/>
          </a:prstGeom>
        </p:spPr>
      </p:pic>
    </p:spTree>
    <p:extLst>
      <p:ext uri="{BB962C8B-B14F-4D97-AF65-F5344CB8AC3E}">
        <p14:creationId xmlns:p14="http://schemas.microsoft.com/office/powerpoint/2010/main" val="410856181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26425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9AAEE-5118-42F7-B66E-292AC7067E9A}"/>
              </a:ext>
            </a:extLst>
          </p:cNvPr>
          <p:cNvSpPr>
            <a:spLocks noGrp="1"/>
          </p:cNvSpPr>
          <p:nvPr>
            <p:ph type="title"/>
          </p:nvPr>
        </p:nvSpPr>
        <p:spPr/>
        <p:txBody>
          <a:bodyPr/>
          <a:lstStyle/>
          <a:p>
            <a:r>
              <a:rPr lang="en-GB" dirty="0"/>
              <a:t>Well-being is becoming a mandate</a:t>
            </a:r>
          </a:p>
        </p:txBody>
      </p:sp>
      <p:sp>
        <p:nvSpPr>
          <p:cNvPr id="3" name="Content Placeholder 2">
            <a:extLst>
              <a:ext uri="{FF2B5EF4-FFF2-40B4-BE49-F238E27FC236}">
                <a16:creationId xmlns:a16="http://schemas.microsoft.com/office/drawing/2014/main" id="{A132C02A-241D-33D8-6D98-9103C0B0DE43}"/>
              </a:ext>
            </a:extLst>
          </p:cNvPr>
          <p:cNvSpPr>
            <a:spLocks noGrp="1"/>
          </p:cNvSpPr>
          <p:nvPr>
            <p:ph idx="1"/>
          </p:nvPr>
        </p:nvSpPr>
        <p:spPr>
          <a:xfrm>
            <a:off x="872067" y="1715989"/>
            <a:ext cx="5816600" cy="3843655"/>
          </a:xfrm>
        </p:spPr>
        <p:txBody>
          <a:bodyPr>
            <a:normAutofit/>
          </a:bodyPr>
          <a:lstStyle/>
          <a:p>
            <a:pPr>
              <a:lnSpc>
                <a:spcPct val="100000"/>
              </a:lnSpc>
            </a:pPr>
            <a:r>
              <a:rPr lang="en-GB" sz="1800" b="1" dirty="0"/>
              <a:t>Since 2025</a:t>
            </a:r>
            <a:r>
              <a:rPr lang="en-GB" sz="1800" dirty="0"/>
              <a:t>, legislation on ESG means</a:t>
            </a:r>
            <a:r>
              <a:rPr lang="en-GB" sz="1800" dirty="0">
                <a:effectLst/>
              </a:rPr>
              <a:t> EU workers’ </a:t>
            </a:r>
            <a:r>
              <a:rPr lang="en-GB" sz="1800" b="1" dirty="0"/>
              <a:t>w</a:t>
            </a:r>
            <a:r>
              <a:rPr lang="en-GB" sz="1800" b="1" dirty="0">
                <a:effectLst/>
              </a:rPr>
              <a:t>ell-being is being recorded</a:t>
            </a:r>
          </a:p>
          <a:p>
            <a:pPr>
              <a:lnSpc>
                <a:spcPct val="100000"/>
              </a:lnSpc>
            </a:pPr>
            <a:r>
              <a:rPr lang="en-GB" sz="1800" dirty="0"/>
              <a:t>Alongside sustainability and corporate governance, well-being, including musculoskeletal issues, will have </a:t>
            </a:r>
            <a:r>
              <a:rPr lang="en-GB" sz="1800" b="1" dirty="0"/>
              <a:t>metrics and goals</a:t>
            </a:r>
          </a:p>
          <a:p>
            <a:pPr>
              <a:lnSpc>
                <a:spcPct val="100000"/>
              </a:lnSpc>
            </a:pPr>
            <a:r>
              <a:rPr lang="en-GB" sz="1800" dirty="0"/>
              <a:t>These will interest investors, lenders, regulators, customers, lobbying groups and current and prospective employees</a:t>
            </a:r>
          </a:p>
          <a:p>
            <a:pPr>
              <a:lnSpc>
                <a:spcPct val="100000"/>
              </a:lnSpc>
            </a:pPr>
            <a:r>
              <a:rPr lang="en-GB" sz="1800" dirty="0"/>
              <a:t>The provision of ergonomic equipment, at work </a:t>
            </a:r>
            <a:br>
              <a:rPr lang="en-GB" sz="1800" dirty="0"/>
            </a:br>
            <a:r>
              <a:rPr lang="en-GB" sz="1800" dirty="0"/>
              <a:t>and home, will be a signal that well-being is </a:t>
            </a:r>
            <a:r>
              <a:rPr lang="en-GB" sz="1800" b="1" dirty="0"/>
              <a:t>corporate priority</a:t>
            </a:r>
          </a:p>
          <a:p>
            <a:endParaRPr lang="en-GB" dirty="0"/>
          </a:p>
        </p:txBody>
      </p:sp>
      <p:sp>
        <p:nvSpPr>
          <p:cNvPr id="4" name="Rounded Rectangle 3">
            <a:extLst>
              <a:ext uri="{FF2B5EF4-FFF2-40B4-BE49-F238E27FC236}">
                <a16:creationId xmlns:a16="http://schemas.microsoft.com/office/drawing/2014/main" id="{6377BC29-2580-A856-DADA-83ECFE1DC3B0}"/>
              </a:ext>
            </a:extLst>
          </p:cNvPr>
          <p:cNvSpPr/>
          <p:nvPr/>
        </p:nvSpPr>
        <p:spPr>
          <a:xfrm>
            <a:off x="7157156" y="1766482"/>
            <a:ext cx="4684888" cy="3290940"/>
          </a:xfrm>
          <a:prstGeom prst="roundRect">
            <a:avLst/>
          </a:prstGeom>
          <a:solidFill>
            <a:srgbClr val="6ED6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200" i="1" dirty="0">
                <a:solidFill>
                  <a:schemeClr val="bg1"/>
                </a:solidFill>
                <a:effectLst/>
                <a:latin typeface="Arial" panose="020B0604020202020204" pitchFamily="34" charset="0"/>
                <a:cs typeface="Arial" panose="020B0604020202020204" pitchFamily="34" charset="0"/>
              </a:rPr>
              <a:t>‘</a:t>
            </a:r>
            <a:r>
              <a:rPr lang="en-GB" sz="2200" i="1" dirty="0">
                <a:solidFill>
                  <a:schemeClr val="bg1"/>
                </a:solidFill>
                <a:latin typeface="Arial" panose="020B0604020202020204" pitchFamily="34" charset="0"/>
                <a:cs typeface="Arial" panose="020B0604020202020204" pitchFamily="34" charset="0"/>
              </a:rPr>
              <a:t>A</a:t>
            </a:r>
            <a:r>
              <a:rPr lang="en-GB" sz="2200" i="1" dirty="0">
                <a:solidFill>
                  <a:schemeClr val="bg1"/>
                </a:solidFill>
                <a:effectLst/>
                <a:latin typeface="Arial" panose="020B0604020202020204" pitchFamily="34" charset="0"/>
                <a:cs typeface="Arial" panose="020B0604020202020204" pitchFamily="34" charset="0"/>
              </a:rPr>
              <a:t>ccountability and transparency around employee well-being is </a:t>
            </a:r>
            <a:br>
              <a:rPr lang="en-GB" sz="2200" i="1" dirty="0">
                <a:solidFill>
                  <a:schemeClr val="bg1"/>
                </a:solidFill>
                <a:effectLst/>
                <a:latin typeface="Arial" panose="020B0604020202020204" pitchFamily="34" charset="0"/>
                <a:cs typeface="Arial" panose="020B0604020202020204" pitchFamily="34" charset="0"/>
              </a:rPr>
            </a:br>
            <a:r>
              <a:rPr lang="en-GB" sz="2200" i="1" dirty="0">
                <a:solidFill>
                  <a:schemeClr val="bg1"/>
                </a:solidFill>
                <a:effectLst/>
                <a:latin typeface="Arial" panose="020B0604020202020204" pitchFamily="34" charset="0"/>
                <a:cs typeface="Arial" panose="020B0604020202020204" pitchFamily="34" charset="0"/>
              </a:rPr>
              <a:t>no longer a nice-to-have. It’s a vital part of doing business in the modern world’. </a:t>
            </a:r>
          </a:p>
          <a:p>
            <a:endParaRPr lang="en-GB" sz="2400" i="1" dirty="0">
              <a:solidFill>
                <a:schemeClr val="bg1"/>
              </a:solidFill>
              <a:effectLst/>
              <a:latin typeface="Arial" panose="020B0604020202020204" pitchFamily="34" charset="0"/>
              <a:cs typeface="Arial" panose="020B0604020202020204" pitchFamily="34" charset="0"/>
            </a:endParaRPr>
          </a:p>
          <a:p>
            <a:r>
              <a:rPr lang="en-GB" sz="1200" i="1" dirty="0">
                <a:solidFill>
                  <a:schemeClr val="bg1"/>
                </a:solidFill>
                <a:latin typeface="Arial" panose="020B0604020202020204" pitchFamily="34" charset="0"/>
                <a:cs typeface="Arial" panose="020B0604020202020204" pitchFamily="34" charset="0"/>
              </a:rPr>
              <a:t>(</a:t>
            </a:r>
            <a:r>
              <a:rPr lang="en-GB" sz="1200" b="0" dirty="0">
                <a:solidFill>
                  <a:schemeClr val="bg1"/>
                </a:solidFill>
                <a:effectLst/>
                <a:latin typeface="Arial" panose="020B0604020202020204" pitchFamily="34" charset="0"/>
                <a:cs typeface="Arial" panose="020B0604020202020204" pitchFamily="34" charset="0"/>
              </a:rPr>
              <a:t>Well-being: A new cornerstone for ESG strategy </a:t>
            </a:r>
            <a:br>
              <a:rPr lang="en-GB" sz="1200" b="0" dirty="0">
                <a:solidFill>
                  <a:schemeClr val="bg1"/>
                </a:solidFill>
                <a:effectLst/>
                <a:latin typeface="Arial" panose="020B0604020202020204" pitchFamily="34" charset="0"/>
                <a:cs typeface="Arial" panose="020B0604020202020204" pitchFamily="34" charset="0"/>
              </a:rPr>
            </a:br>
            <a:r>
              <a:rPr lang="en-GB" sz="1200" b="0" dirty="0">
                <a:solidFill>
                  <a:schemeClr val="bg1"/>
                </a:solidFill>
                <a:effectLst/>
                <a:latin typeface="Arial" panose="020B0604020202020204" pitchFamily="34" charset="0"/>
                <a:cs typeface="Arial" panose="020B0604020202020204" pitchFamily="34" charset="0"/>
              </a:rPr>
              <a:t>and reporting,</a:t>
            </a:r>
            <a:r>
              <a:rPr lang="en-GB" sz="1200" dirty="0">
                <a:solidFill>
                  <a:schemeClr val="bg1"/>
                </a:solidFill>
                <a:latin typeface="Arial" panose="020B0604020202020204" pitchFamily="34" charset="0"/>
                <a:cs typeface="Arial" panose="020B0604020202020204" pitchFamily="34" charset="0"/>
              </a:rPr>
              <a:t> </a:t>
            </a:r>
            <a:r>
              <a:rPr lang="en-GB" sz="1200" i="1" dirty="0">
                <a:solidFill>
                  <a:schemeClr val="bg1"/>
                </a:solidFill>
                <a:latin typeface="Arial" panose="020B0604020202020204" pitchFamily="34" charset="0"/>
                <a:cs typeface="Arial" panose="020B0604020202020204" pitchFamily="34" charset="0"/>
              </a:rPr>
              <a:t>Deloitte</a:t>
            </a:r>
            <a:r>
              <a:rPr lang="en-GB" sz="1200" b="0" dirty="0">
                <a:solidFill>
                  <a:schemeClr val="bg1"/>
                </a:solidFill>
                <a:effectLst/>
                <a:latin typeface="Arial" panose="020B0604020202020204" pitchFamily="34" charset="0"/>
                <a:cs typeface="Arial" panose="020B0604020202020204" pitchFamily="34" charset="0"/>
              </a:rPr>
              <a:t>).</a:t>
            </a:r>
            <a:endParaRPr lang="en-GB" sz="1200" dirty="0">
              <a:solidFill>
                <a:schemeClr val="bg1"/>
              </a:solidFill>
              <a:effectLst/>
              <a:latin typeface="Arial" panose="020B0604020202020204" pitchFamily="34" charset="0"/>
              <a:cs typeface="Arial" panose="020B0604020202020204" pitchFamily="34" charset="0"/>
            </a:endParaRPr>
          </a:p>
          <a:p>
            <a:endParaRPr lang="en-GB" sz="1100" dirty="0">
              <a:solidFill>
                <a:srgbClr val="6ED6D0"/>
              </a:solidFill>
              <a:effectLst/>
            </a:endParaRPr>
          </a:p>
        </p:txBody>
      </p:sp>
      <p:sp>
        <p:nvSpPr>
          <p:cNvPr id="5" name="TextBox 4">
            <a:extLst>
              <a:ext uri="{FF2B5EF4-FFF2-40B4-BE49-F238E27FC236}">
                <a16:creationId xmlns:a16="http://schemas.microsoft.com/office/drawing/2014/main" id="{CCF2ACFE-43FF-51A4-84CF-6988AE998809}"/>
              </a:ext>
            </a:extLst>
          </p:cNvPr>
          <p:cNvSpPr txBox="1"/>
          <p:nvPr/>
        </p:nvSpPr>
        <p:spPr>
          <a:xfrm>
            <a:off x="854826" y="5436006"/>
            <a:ext cx="10717306" cy="400110"/>
          </a:xfrm>
          <a:prstGeom prst="rect">
            <a:avLst/>
          </a:prstGeom>
          <a:noFill/>
        </p:spPr>
        <p:txBody>
          <a:bodyPr wrap="square" rtlCol="0">
            <a:spAutoFit/>
          </a:bodyPr>
          <a:lstStyle/>
          <a:p>
            <a:r>
              <a:rPr lang="en-AU" sz="1000" dirty="0">
                <a:solidFill>
                  <a:srgbClr val="382765"/>
                </a:solidFill>
                <a:latin typeface="Arial" panose="020B0604020202020204" pitchFamily="34" charset="0"/>
                <a:cs typeface="Arial" panose="020B0604020202020204" pitchFamily="34" charset="0"/>
              </a:rPr>
              <a:t>Sources: European Parliament, April 2024; </a:t>
            </a:r>
            <a:r>
              <a:rPr lang="en-AU" sz="1000" b="0" dirty="0">
                <a:solidFill>
                  <a:srgbClr val="382765"/>
                </a:solidFill>
                <a:effectLst/>
                <a:latin typeface="Arial" panose="020B0604020202020204" pitchFamily="34" charset="0"/>
                <a:cs typeface="Arial" panose="020B0604020202020204" pitchFamily="34" charset="0"/>
              </a:rPr>
              <a:t>Employee well-being as an ESG strategy, </a:t>
            </a:r>
            <a:r>
              <a:rPr lang="en-AU" sz="1000" b="0" i="1" dirty="0">
                <a:solidFill>
                  <a:srgbClr val="382765"/>
                </a:solidFill>
                <a:effectLst/>
                <a:latin typeface="Arial" panose="020B0604020202020204" pitchFamily="34" charset="0"/>
                <a:cs typeface="Arial" panose="020B0604020202020204" pitchFamily="34" charset="0"/>
              </a:rPr>
              <a:t>Corporate Governance Institute,2024 </a:t>
            </a:r>
            <a:endParaRPr lang="en-AU" sz="1000" dirty="0">
              <a:solidFill>
                <a:srgbClr val="382765"/>
              </a:solidFill>
              <a:effectLst/>
              <a:latin typeface="Arial" panose="020B0604020202020204" pitchFamily="34" charset="0"/>
              <a:cs typeface="Arial" panose="020B0604020202020204" pitchFamily="34" charset="0"/>
            </a:endParaRPr>
          </a:p>
          <a:p>
            <a:endParaRPr lang="en-AU" sz="1000" dirty="0">
              <a:solidFill>
                <a:srgbClr val="382765"/>
              </a:solidFill>
            </a:endParaRPr>
          </a:p>
        </p:txBody>
      </p:sp>
    </p:spTree>
    <p:extLst>
      <p:ext uri="{BB962C8B-B14F-4D97-AF65-F5344CB8AC3E}">
        <p14:creationId xmlns:p14="http://schemas.microsoft.com/office/powerpoint/2010/main" val="26828205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6AA234-5048-2BBB-446D-909B04B34F7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3EA3671-FBAB-1265-0B79-4753E70591AD}"/>
              </a:ext>
            </a:extLst>
          </p:cNvPr>
          <p:cNvSpPr>
            <a:spLocks noGrp="1"/>
          </p:cNvSpPr>
          <p:nvPr>
            <p:ph type="title"/>
          </p:nvPr>
        </p:nvSpPr>
        <p:spPr/>
        <p:txBody>
          <a:bodyPr/>
          <a:lstStyle/>
          <a:p>
            <a:r>
              <a:rPr lang="en-AU" dirty="0"/>
              <a:t>Well-being is an investment, not a cost</a:t>
            </a:r>
          </a:p>
        </p:txBody>
      </p:sp>
      <p:sp>
        <p:nvSpPr>
          <p:cNvPr id="3" name="Inhaltsplatzhalter 2">
            <a:extLst>
              <a:ext uri="{FF2B5EF4-FFF2-40B4-BE49-F238E27FC236}">
                <a16:creationId xmlns:a16="http://schemas.microsoft.com/office/drawing/2014/main" id="{F24311E0-FDCC-3454-0A4D-3BB2F98CF2B7}"/>
              </a:ext>
            </a:extLst>
          </p:cNvPr>
          <p:cNvSpPr>
            <a:spLocks noGrp="1"/>
          </p:cNvSpPr>
          <p:nvPr>
            <p:ph idx="1"/>
          </p:nvPr>
        </p:nvSpPr>
        <p:spPr>
          <a:xfrm>
            <a:off x="874884" y="1706284"/>
            <a:ext cx="6697768" cy="4351338"/>
          </a:xfrm>
        </p:spPr>
        <p:txBody>
          <a:bodyPr>
            <a:normAutofit/>
          </a:bodyPr>
          <a:lstStyle/>
          <a:p>
            <a:r>
              <a:rPr lang="en-GB" sz="1800" dirty="0"/>
              <a:t>Well-being is </a:t>
            </a:r>
            <a:r>
              <a:rPr lang="en-GB" sz="1800" b="1" dirty="0"/>
              <a:t>an investment that repays</a:t>
            </a:r>
          </a:p>
          <a:p>
            <a:pPr lvl="1"/>
            <a:r>
              <a:rPr lang="en-GB" sz="1800" dirty="0"/>
              <a:t>Average ROI on spend on occupational health is 200%+</a:t>
            </a:r>
          </a:p>
          <a:p>
            <a:pPr lvl="1"/>
            <a:r>
              <a:rPr lang="en-GB" sz="1800" dirty="0"/>
              <a:t>ROI on spend on mental health is 400%+</a:t>
            </a:r>
          </a:p>
          <a:p>
            <a:r>
              <a:rPr lang="en-GB" sz="1800" dirty="0"/>
              <a:t>Well-being helps reduce sick days and avoid labour workforce shortage</a:t>
            </a:r>
          </a:p>
          <a:p>
            <a:pPr lvl="1"/>
            <a:r>
              <a:rPr lang="en-GB" sz="1800" dirty="0"/>
              <a:t>A day of absence for average knowledge worker </a:t>
            </a:r>
            <a:br>
              <a:rPr lang="en-GB" sz="1800" dirty="0"/>
            </a:br>
            <a:r>
              <a:rPr lang="en-GB" sz="1800" dirty="0"/>
              <a:t>costs c. €500-€1,000</a:t>
            </a:r>
          </a:p>
          <a:p>
            <a:r>
              <a:rPr lang="en-GB" sz="1800" dirty="0"/>
              <a:t>Companies with higher employee wellbeing scores outperformed the S&amp;P 500 and Dow Jones by 20% </a:t>
            </a:r>
            <a:br>
              <a:rPr lang="en-GB" sz="1800" dirty="0"/>
            </a:br>
            <a:r>
              <a:rPr lang="en-GB" sz="1800" dirty="0"/>
              <a:t>over a two-year period.</a:t>
            </a:r>
          </a:p>
        </p:txBody>
      </p:sp>
      <p:sp>
        <p:nvSpPr>
          <p:cNvPr id="7" name="Inhaltsplatzhalter 2">
            <a:extLst>
              <a:ext uri="{FF2B5EF4-FFF2-40B4-BE49-F238E27FC236}">
                <a16:creationId xmlns:a16="http://schemas.microsoft.com/office/drawing/2014/main" id="{7FCFAF48-58E2-64B6-17AF-BFFED8EB4BE7}"/>
              </a:ext>
            </a:extLst>
          </p:cNvPr>
          <p:cNvSpPr txBox="1">
            <a:spLocks/>
          </p:cNvSpPr>
          <p:nvPr/>
        </p:nvSpPr>
        <p:spPr>
          <a:xfrm>
            <a:off x="874884" y="4906850"/>
            <a:ext cx="6901955" cy="863635"/>
          </a:xfrm>
          <a:prstGeom prst="rect">
            <a:avLst/>
          </a:prstGeom>
        </p:spPr>
        <p:txBody>
          <a:bodyPr vert="horz" lIns="91440" tIns="45720" rIns="91440" bIns="45720" rtlCol="0">
            <a:noAutofit/>
          </a:bodyPr>
          <a:lstStyle>
            <a:lvl1pPr marL="360000" indent="-360000" algn="l" defTabSz="914400" rtl="0" eaLnBrk="1" latinLnBrk="0" hangingPunct="1">
              <a:lnSpc>
                <a:spcPct val="90000"/>
              </a:lnSpc>
              <a:spcBef>
                <a:spcPts val="1000"/>
              </a:spcBef>
              <a:buSzPct val="85000"/>
              <a:buFontTx/>
              <a:buBlip>
                <a:blip r:embed="rId3">
                  <a:extLst>
                    <a:ext uri="{96DAC541-7B7A-43D3-8B79-37D633B846F1}">
                      <asvg:svgBlip xmlns:asvg="http://schemas.microsoft.com/office/drawing/2016/SVG/main" r:embed="rId4"/>
                    </a:ext>
                  </a:extLst>
                </a:blip>
              </a:buBlip>
              <a:defRPr sz="2400" kern="1200" baseline="0">
                <a:solidFill>
                  <a:schemeClr val="tx1"/>
                </a:solidFill>
                <a:latin typeface="+mn-lt"/>
                <a:ea typeface="+mn-ea"/>
                <a:cs typeface="+mn-cs"/>
              </a:defRPr>
            </a:lvl1pPr>
            <a:lvl2pPr marL="720000" indent="-360000" algn="l" defTabSz="914400" rtl="0" eaLnBrk="1" latinLnBrk="0" hangingPunct="1">
              <a:lnSpc>
                <a:spcPct val="90000"/>
              </a:lnSpc>
              <a:spcBef>
                <a:spcPts val="500"/>
              </a:spcBef>
              <a:buSzPct val="80000"/>
              <a:buFontTx/>
              <a:buBlip>
                <a:blip r:embed="rId5">
                  <a:extLst>
                    <a:ext uri="{96DAC541-7B7A-43D3-8B79-37D633B846F1}">
                      <asvg:svgBlip xmlns:asvg="http://schemas.microsoft.com/office/drawing/2016/SVG/main" r:embed="rId6"/>
                    </a:ext>
                  </a:extLst>
                </a:blip>
              </a:buBlip>
              <a:defRPr sz="2000" kern="1200" baseline="0">
                <a:solidFill>
                  <a:schemeClr val="tx1"/>
                </a:solidFill>
                <a:latin typeface="+mn-lt"/>
                <a:ea typeface="+mn-ea"/>
                <a:cs typeface="+mn-cs"/>
              </a:defRPr>
            </a:lvl2pPr>
            <a:lvl3pPr marL="1080000" indent="-360000" algn="l" defTabSz="914400" rtl="0" eaLnBrk="1" latinLnBrk="0" hangingPunct="1">
              <a:lnSpc>
                <a:spcPct val="90000"/>
              </a:lnSpc>
              <a:spcBef>
                <a:spcPts val="500"/>
              </a:spcBef>
              <a:buSzPct val="85000"/>
              <a:buFontTx/>
              <a:buBlip>
                <a:blip r:embed="rId7">
                  <a:extLst>
                    <a:ext uri="{96DAC541-7B7A-43D3-8B79-37D633B846F1}">
                      <asvg:svgBlip xmlns:asvg="http://schemas.microsoft.com/office/drawing/2016/SVG/main" r:embed="rId8"/>
                    </a:ext>
                  </a:extLst>
                </a:blip>
              </a:buBlip>
              <a:defRPr sz="180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AU" sz="1000" dirty="0">
                <a:solidFill>
                  <a:srgbClr val="382765"/>
                </a:solidFill>
                <a:latin typeface="Arial" panose="020B0604020202020204" pitchFamily="34" charset="0"/>
                <a:cs typeface="Arial" panose="020B0604020202020204" pitchFamily="34" charset="0"/>
              </a:rPr>
              <a:t>Sources: </a:t>
            </a:r>
            <a:r>
              <a:rPr lang="en-AU" sz="1000" dirty="0" err="1">
                <a:solidFill>
                  <a:srgbClr val="382765"/>
                </a:solidFill>
                <a:latin typeface="Arial" panose="020B0604020202020204" pitchFamily="34" charset="0"/>
                <a:cs typeface="Arial" panose="020B0604020202020204" pitchFamily="34" charset="0"/>
              </a:rPr>
              <a:t>Workhuman</a:t>
            </a:r>
            <a:r>
              <a:rPr lang="en-AU" sz="1000" dirty="0">
                <a:solidFill>
                  <a:srgbClr val="382765"/>
                </a:solidFill>
                <a:latin typeface="Arial" panose="020B0604020202020204" pitchFamily="34" charset="0"/>
                <a:cs typeface="Arial" panose="020B0604020202020204" pitchFamily="34" charset="0"/>
              </a:rPr>
              <a:t>: Transforming Workplaces through Recognition. </a:t>
            </a:r>
            <a:r>
              <a:rPr lang="en-AU" sz="1000" i="1" dirty="0">
                <a:solidFill>
                  <a:srgbClr val="382765"/>
                </a:solidFill>
                <a:latin typeface="Arial" panose="020B0604020202020204" pitchFamily="34" charset="0"/>
                <a:cs typeface="Arial" panose="020B0604020202020204" pitchFamily="34" charset="0"/>
              </a:rPr>
              <a:t>Gallup 2024;</a:t>
            </a:r>
            <a:r>
              <a:rPr lang="en-GB" sz="1000" b="0" dirty="0">
                <a:solidFill>
                  <a:srgbClr val="382765"/>
                </a:solidFill>
                <a:effectLst/>
                <a:latin typeface="Arial" panose="020B0604020202020204" pitchFamily="34" charset="0"/>
                <a:cs typeface="Arial" panose="020B0604020202020204" pitchFamily="34" charset="0"/>
              </a:rPr>
              <a:t> </a:t>
            </a:r>
            <a:br>
              <a:rPr lang="en-GB" sz="1000" b="0" dirty="0">
                <a:solidFill>
                  <a:srgbClr val="382765"/>
                </a:solidFill>
                <a:effectLst/>
                <a:latin typeface="Arial" panose="020B0604020202020204" pitchFamily="34" charset="0"/>
                <a:cs typeface="Arial" panose="020B0604020202020204" pitchFamily="34" charset="0"/>
              </a:rPr>
            </a:br>
            <a:r>
              <a:rPr lang="en-GB" sz="1000" b="0" dirty="0">
                <a:solidFill>
                  <a:srgbClr val="382765"/>
                </a:solidFill>
                <a:effectLst/>
                <a:latin typeface="Arial" panose="020B0604020202020204" pitchFamily="34" charset="0"/>
                <a:cs typeface="Arial" panose="020B0604020202020204" pitchFamily="34" charset="0"/>
              </a:rPr>
              <a:t>Mental </a:t>
            </a:r>
            <a:r>
              <a:rPr lang="en-GB" sz="1000" dirty="0">
                <a:solidFill>
                  <a:srgbClr val="382765"/>
                </a:solidFill>
                <a:latin typeface="Arial" panose="020B0604020202020204" pitchFamily="34" charset="0"/>
                <a:cs typeface="Arial" panose="020B0604020202020204" pitchFamily="34" charset="0"/>
              </a:rPr>
              <a:t>He</a:t>
            </a:r>
            <a:r>
              <a:rPr lang="en-GB" sz="1000" b="0" dirty="0">
                <a:solidFill>
                  <a:srgbClr val="382765"/>
                </a:solidFill>
                <a:effectLst/>
                <a:latin typeface="Arial" panose="020B0604020202020204" pitchFamily="34" charset="0"/>
                <a:cs typeface="Arial" panose="020B0604020202020204" pitchFamily="34" charset="0"/>
              </a:rPr>
              <a:t>alth and Employers, </a:t>
            </a:r>
            <a:r>
              <a:rPr lang="en-GB" sz="1000" b="0" i="1" dirty="0">
                <a:solidFill>
                  <a:srgbClr val="382765"/>
                </a:solidFill>
                <a:effectLst/>
                <a:latin typeface="Arial" panose="020B0604020202020204" pitchFamily="34" charset="0"/>
                <a:cs typeface="Arial" panose="020B0604020202020204" pitchFamily="34" charset="0"/>
              </a:rPr>
              <a:t>Deloitte, May 2024; </a:t>
            </a:r>
            <a:r>
              <a:rPr lang="en-GB" sz="1000" b="0" dirty="0">
                <a:solidFill>
                  <a:srgbClr val="382765"/>
                </a:solidFill>
                <a:effectLst/>
                <a:latin typeface="Arial" panose="020B0604020202020204" pitchFamily="34" charset="0"/>
                <a:cs typeface="Arial" panose="020B0604020202020204" pitchFamily="34" charset="0"/>
              </a:rPr>
              <a:t>Measuring Workplace Well-being, </a:t>
            </a:r>
            <a:br>
              <a:rPr lang="en-GB" sz="1000" b="0" dirty="0">
                <a:solidFill>
                  <a:srgbClr val="382765"/>
                </a:solidFill>
                <a:effectLst/>
                <a:latin typeface="Arial" panose="020B0604020202020204" pitchFamily="34" charset="0"/>
                <a:cs typeface="Arial" panose="020B0604020202020204" pitchFamily="34" charset="0"/>
              </a:rPr>
            </a:br>
            <a:r>
              <a:rPr lang="en-GB" sz="1000" b="0" dirty="0">
                <a:solidFill>
                  <a:srgbClr val="382765"/>
                </a:solidFill>
                <a:effectLst/>
                <a:latin typeface="Arial" panose="020B0604020202020204" pitchFamily="34" charset="0"/>
                <a:cs typeface="Arial" panose="020B0604020202020204" pitchFamily="34" charset="0"/>
              </a:rPr>
              <a:t>Well-being Research Centre, </a:t>
            </a:r>
            <a:r>
              <a:rPr lang="en-GB" sz="1000" b="0" i="1" dirty="0">
                <a:solidFill>
                  <a:srgbClr val="382765"/>
                </a:solidFill>
                <a:effectLst/>
                <a:latin typeface="Arial" panose="020B0604020202020204" pitchFamily="34" charset="0"/>
                <a:cs typeface="Arial" panose="020B0604020202020204" pitchFamily="34" charset="0"/>
              </a:rPr>
              <a:t>Oxford University 2023</a:t>
            </a:r>
            <a:endParaRPr lang="en-GB" sz="1000" i="1" dirty="0">
              <a:solidFill>
                <a:srgbClr val="382765"/>
              </a:solidFill>
              <a:effectLst/>
              <a:latin typeface="Arial" panose="020B0604020202020204" pitchFamily="34" charset="0"/>
              <a:cs typeface="Arial" panose="020B0604020202020204" pitchFamily="34" charset="0"/>
            </a:endParaRPr>
          </a:p>
          <a:p>
            <a:pPr marL="0" indent="0">
              <a:buNone/>
            </a:pPr>
            <a:endParaRPr lang="en-AU" sz="1000" i="1" dirty="0">
              <a:solidFill>
                <a:srgbClr val="382765"/>
              </a:solidFill>
            </a:endParaRPr>
          </a:p>
          <a:p>
            <a:endParaRPr lang="en-AU" sz="1000" dirty="0">
              <a:solidFill>
                <a:srgbClr val="382765"/>
              </a:solidFill>
            </a:endParaRPr>
          </a:p>
        </p:txBody>
      </p:sp>
      <p:pic>
        <p:nvPicPr>
          <p:cNvPr id="11" name="Picture 10" descr="A person holding a computer&#10;&#10;Description automatically generated">
            <a:extLst>
              <a:ext uri="{FF2B5EF4-FFF2-40B4-BE49-F238E27FC236}">
                <a16:creationId xmlns:a16="http://schemas.microsoft.com/office/drawing/2014/main" id="{5190EC96-5363-985A-A0B8-92A0B3882F1F}"/>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474908" y="1662797"/>
            <a:ext cx="4544409" cy="3450835"/>
          </a:xfrm>
          <a:prstGeom prst="rect">
            <a:avLst/>
          </a:prstGeom>
        </p:spPr>
      </p:pic>
    </p:spTree>
    <p:extLst>
      <p:ext uri="{BB962C8B-B14F-4D97-AF65-F5344CB8AC3E}">
        <p14:creationId xmlns:p14="http://schemas.microsoft.com/office/powerpoint/2010/main" val="29238275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44028-B314-6212-0857-5413F9C44F6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F38924-1B82-51FB-A6BE-EF6AB54C9D22}"/>
              </a:ext>
            </a:extLst>
          </p:cNvPr>
          <p:cNvSpPr>
            <a:spLocks noGrp="1"/>
          </p:cNvSpPr>
          <p:nvPr>
            <p:ph type="title"/>
          </p:nvPr>
        </p:nvSpPr>
        <p:spPr/>
        <p:txBody>
          <a:bodyPr/>
          <a:lstStyle/>
          <a:p>
            <a:r>
              <a:rPr lang="en-GB" dirty="0"/>
              <a:t>Young employees are prioritizing personal well-being</a:t>
            </a:r>
          </a:p>
        </p:txBody>
      </p:sp>
      <p:sp>
        <p:nvSpPr>
          <p:cNvPr id="3" name="Content Placeholder 2">
            <a:extLst>
              <a:ext uri="{FF2B5EF4-FFF2-40B4-BE49-F238E27FC236}">
                <a16:creationId xmlns:a16="http://schemas.microsoft.com/office/drawing/2014/main" id="{394C9259-4EA3-671F-A37E-995024E5EE41}"/>
              </a:ext>
            </a:extLst>
          </p:cNvPr>
          <p:cNvSpPr>
            <a:spLocks noGrp="1"/>
          </p:cNvSpPr>
          <p:nvPr>
            <p:ph idx="1"/>
          </p:nvPr>
        </p:nvSpPr>
        <p:spPr>
          <a:xfrm>
            <a:off x="876714" y="1692263"/>
            <a:ext cx="6663267" cy="3843655"/>
          </a:xfrm>
        </p:spPr>
        <p:txBody>
          <a:bodyPr>
            <a:normAutofit/>
          </a:bodyPr>
          <a:lstStyle/>
          <a:p>
            <a:pPr>
              <a:spcAft>
                <a:spcPts val="600"/>
              </a:spcAft>
            </a:pPr>
            <a:r>
              <a:rPr lang="en-GB" sz="1800" b="1" dirty="0"/>
              <a:t>Gen Z and Millennials are spending more on</a:t>
            </a:r>
          </a:p>
          <a:p>
            <a:pPr lvl="1"/>
            <a:r>
              <a:rPr lang="en-GB" sz="1800" dirty="0"/>
              <a:t>General healthcare and fitness</a:t>
            </a:r>
          </a:p>
          <a:p>
            <a:pPr lvl="1"/>
            <a:r>
              <a:rPr lang="en-GB" sz="1800" dirty="0"/>
              <a:t>Stress reduction and mindfulness </a:t>
            </a:r>
          </a:p>
          <a:p>
            <a:pPr lvl="1"/>
            <a:r>
              <a:rPr lang="en-GB" sz="1800" dirty="0"/>
              <a:t>Personal appearance </a:t>
            </a:r>
          </a:p>
          <a:p>
            <a:pPr lvl="1"/>
            <a:r>
              <a:rPr lang="en-GB" sz="1800" dirty="0"/>
              <a:t>Sleep and nutrition</a:t>
            </a:r>
          </a:p>
          <a:p>
            <a:pPr>
              <a:spcAft>
                <a:spcPts val="600"/>
              </a:spcAft>
            </a:pPr>
            <a:r>
              <a:rPr lang="en-GB" sz="1800" b="1" dirty="0"/>
              <a:t>Current employees </a:t>
            </a:r>
            <a:br>
              <a:rPr lang="en-GB" sz="1800" b="1" dirty="0"/>
            </a:br>
            <a:r>
              <a:rPr lang="en-GB" sz="1800" b="1" dirty="0"/>
              <a:t>(and employers of the future) who want</a:t>
            </a:r>
          </a:p>
          <a:p>
            <a:pPr lvl="1"/>
            <a:r>
              <a:rPr lang="en-GB" sz="1800" dirty="0"/>
              <a:t>Better work-life balance</a:t>
            </a:r>
          </a:p>
          <a:p>
            <a:pPr lvl="1"/>
            <a:r>
              <a:rPr lang="en-GB" sz="1800" dirty="0"/>
              <a:t>Mental and physical well-being taken seriously</a:t>
            </a:r>
          </a:p>
          <a:p>
            <a:pPr lvl="1"/>
            <a:r>
              <a:rPr lang="en-GB" sz="1800" dirty="0"/>
              <a:t>Equipment to protect and enhance well-being</a:t>
            </a:r>
          </a:p>
        </p:txBody>
      </p:sp>
      <p:sp>
        <p:nvSpPr>
          <p:cNvPr id="4" name="TextBox 3">
            <a:extLst>
              <a:ext uri="{FF2B5EF4-FFF2-40B4-BE49-F238E27FC236}">
                <a16:creationId xmlns:a16="http://schemas.microsoft.com/office/drawing/2014/main" id="{7754D504-E7FA-F741-9FBC-5B0AAED71868}"/>
              </a:ext>
            </a:extLst>
          </p:cNvPr>
          <p:cNvSpPr txBox="1"/>
          <p:nvPr/>
        </p:nvSpPr>
        <p:spPr>
          <a:xfrm>
            <a:off x="876714" y="5313943"/>
            <a:ext cx="6164725" cy="417743"/>
          </a:xfrm>
          <a:prstGeom prst="rect">
            <a:avLst/>
          </a:prstGeom>
          <a:noFill/>
        </p:spPr>
        <p:txBody>
          <a:bodyPr wrap="square" rtlCol="0">
            <a:spAutoFit/>
          </a:bodyPr>
          <a:lstStyle/>
          <a:p>
            <a:pPr>
              <a:lnSpc>
                <a:spcPct val="110000"/>
              </a:lnSpc>
            </a:pPr>
            <a:r>
              <a:rPr lang="en-GB" sz="1000" dirty="0">
                <a:solidFill>
                  <a:srgbClr val="382765"/>
                </a:solidFill>
                <a:latin typeface="Arial" panose="020B0604020202020204" pitchFamily="34" charset="0"/>
                <a:cs typeface="Arial" panose="020B0604020202020204" pitchFamily="34" charset="0"/>
              </a:rPr>
              <a:t>Sources: McKinsey, The Top Wellness Trends in 2024; </a:t>
            </a:r>
            <a:r>
              <a:rPr lang="en-GB" sz="1000" i="1" dirty="0">
                <a:solidFill>
                  <a:srgbClr val="382765"/>
                </a:solidFill>
                <a:latin typeface="Arial" panose="020B0604020202020204" pitchFamily="34" charset="0"/>
                <a:cs typeface="Arial" panose="020B0604020202020204" pitchFamily="34" charset="0"/>
              </a:rPr>
              <a:t>Deloitte, </a:t>
            </a:r>
            <a:br>
              <a:rPr lang="en-GB" sz="1000" dirty="0">
                <a:solidFill>
                  <a:srgbClr val="382765"/>
                </a:solidFill>
                <a:latin typeface="Arial" panose="020B0604020202020204" pitchFamily="34" charset="0"/>
                <a:cs typeface="Arial" panose="020B0604020202020204" pitchFamily="34" charset="0"/>
              </a:rPr>
            </a:br>
            <a:r>
              <a:rPr lang="en-GB" sz="1000" dirty="0">
                <a:solidFill>
                  <a:srgbClr val="382765"/>
                </a:solidFill>
                <a:latin typeface="Arial" panose="020B0604020202020204" pitchFamily="34" charset="0"/>
                <a:cs typeface="Arial" panose="020B0604020202020204" pitchFamily="34" charset="0"/>
              </a:rPr>
              <a:t>Global 2024 Gen Z and Millennial Survey </a:t>
            </a:r>
          </a:p>
        </p:txBody>
      </p:sp>
      <p:pic>
        <p:nvPicPr>
          <p:cNvPr id="6" name="Picture 5" descr="A group of people sitting at a table&#10;&#10;Description automatically generated">
            <a:extLst>
              <a:ext uri="{FF2B5EF4-FFF2-40B4-BE49-F238E27FC236}">
                <a16:creationId xmlns:a16="http://schemas.microsoft.com/office/drawing/2014/main" id="{B567C8D8-64CB-667E-50CD-01A087C932D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853511" y="1634390"/>
            <a:ext cx="4999158" cy="3843654"/>
          </a:xfrm>
          <a:prstGeom prst="rect">
            <a:avLst/>
          </a:prstGeom>
        </p:spPr>
      </p:pic>
    </p:spTree>
    <p:extLst>
      <p:ext uri="{BB962C8B-B14F-4D97-AF65-F5344CB8AC3E}">
        <p14:creationId xmlns:p14="http://schemas.microsoft.com/office/powerpoint/2010/main" val="2725726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43297-0218-37A4-FCD3-E281E5B20A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CEF7C8-93FA-41E8-28B3-ED1B633AB548}"/>
              </a:ext>
            </a:extLst>
          </p:cNvPr>
          <p:cNvSpPr>
            <a:spLocks noGrp="1"/>
          </p:cNvSpPr>
          <p:nvPr>
            <p:ph type="title"/>
          </p:nvPr>
        </p:nvSpPr>
        <p:spPr/>
        <p:txBody>
          <a:bodyPr anchor="ctr">
            <a:normAutofit/>
          </a:bodyPr>
          <a:lstStyle/>
          <a:p>
            <a:r>
              <a:rPr lang="en-GB" dirty="0"/>
              <a:t>Yet we are facing a well-being crisis in the workplace</a:t>
            </a:r>
          </a:p>
        </p:txBody>
      </p:sp>
      <p:graphicFrame>
        <p:nvGraphicFramePr>
          <p:cNvPr id="5" name="Content Placeholder 2">
            <a:extLst>
              <a:ext uri="{FF2B5EF4-FFF2-40B4-BE49-F238E27FC236}">
                <a16:creationId xmlns:a16="http://schemas.microsoft.com/office/drawing/2014/main" id="{2EA6CF90-9292-A2D3-640A-E22D02576663}"/>
              </a:ext>
            </a:extLst>
          </p:cNvPr>
          <p:cNvGraphicFramePr>
            <a:graphicFrameLocks noGrp="1"/>
          </p:cNvGraphicFramePr>
          <p:nvPr>
            <p:ph idx="1"/>
            <p:extLst>
              <p:ext uri="{D42A27DB-BD31-4B8C-83A1-F6EECF244321}">
                <p14:modId xmlns:p14="http://schemas.microsoft.com/office/powerpoint/2010/main" val="3215347578"/>
              </p:ext>
            </p:extLst>
          </p:nvPr>
        </p:nvGraphicFramePr>
        <p:xfrm>
          <a:off x="838200" y="1825625"/>
          <a:ext cx="10515600" cy="3843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a:extLst>
              <a:ext uri="{FF2B5EF4-FFF2-40B4-BE49-F238E27FC236}">
                <a16:creationId xmlns:a16="http://schemas.microsoft.com/office/drawing/2014/main" id="{A4BA5D65-F6A1-923A-F6DD-7AE730B74CDC}"/>
              </a:ext>
            </a:extLst>
          </p:cNvPr>
          <p:cNvSpPr txBox="1"/>
          <p:nvPr/>
        </p:nvSpPr>
        <p:spPr>
          <a:xfrm>
            <a:off x="872067" y="5255042"/>
            <a:ext cx="7663542" cy="417743"/>
          </a:xfrm>
          <a:prstGeom prst="rect">
            <a:avLst/>
          </a:prstGeom>
          <a:noFill/>
        </p:spPr>
        <p:txBody>
          <a:bodyPr wrap="square" rtlCol="0">
            <a:spAutoFit/>
          </a:bodyPr>
          <a:lstStyle/>
          <a:p>
            <a:pPr>
              <a:lnSpc>
                <a:spcPct val="110000"/>
              </a:lnSpc>
            </a:pPr>
            <a:r>
              <a:rPr lang="en-GB" sz="1000" dirty="0">
                <a:solidFill>
                  <a:srgbClr val="382765"/>
                </a:solidFill>
                <a:latin typeface="Arial" panose="020B0604020202020204" pitchFamily="34" charset="0"/>
                <a:cs typeface="Arial" panose="020B0604020202020204" pitchFamily="34" charset="0"/>
              </a:rPr>
              <a:t>Sources: Gallup, </a:t>
            </a:r>
            <a:r>
              <a:rPr lang="en-GB" sz="1000" i="1" dirty="0">
                <a:solidFill>
                  <a:srgbClr val="382765"/>
                </a:solidFill>
                <a:latin typeface="Arial" panose="020B0604020202020204" pitchFamily="34" charset="0"/>
                <a:cs typeface="Arial" panose="020B0604020202020204" pitchFamily="34" charset="0"/>
              </a:rPr>
              <a:t>State of the Global Workplace 2024</a:t>
            </a:r>
            <a:r>
              <a:rPr lang="en-GB" sz="1000" dirty="0">
                <a:solidFill>
                  <a:srgbClr val="382765"/>
                </a:solidFill>
                <a:latin typeface="Arial" panose="020B0604020202020204" pitchFamily="34" charset="0"/>
                <a:cs typeface="Arial" panose="020B0604020202020204" pitchFamily="34" charset="0"/>
              </a:rPr>
              <a:t>; </a:t>
            </a:r>
            <a:r>
              <a:rPr lang="en-GB" sz="1000" i="1" dirty="0">
                <a:solidFill>
                  <a:srgbClr val="382765"/>
                </a:solidFill>
                <a:latin typeface="Arial" panose="020B0604020202020204" pitchFamily="34" charset="0"/>
                <a:cs typeface="Arial" panose="020B0604020202020204" pitchFamily="34" charset="0"/>
              </a:rPr>
              <a:t>Deloitte</a:t>
            </a:r>
            <a:r>
              <a:rPr lang="en-GB" sz="1000" dirty="0">
                <a:solidFill>
                  <a:srgbClr val="382765"/>
                </a:solidFill>
                <a:latin typeface="Arial" panose="020B0604020202020204" pitchFamily="34" charset="0"/>
                <a:cs typeface="Arial" panose="020B0604020202020204" pitchFamily="34" charset="0"/>
              </a:rPr>
              <a:t>, </a:t>
            </a:r>
            <a:r>
              <a:rPr lang="en-GB" sz="1000" i="1" dirty="0">
                <a:solidFill>
                  <a:srgbClr val="382765"/>
                </a:solidFill>
                <a:latin typeface="Arial" panose="020B0604020202020204" pitchFamily="34" charset="0"/>
                <a:cs typeface="Arial" panose="020B0604020202020204" pitchFamily="34" charset="0"/>
              </a:rPr>
              <a:t>Mental Health and Employers 2024; </a:t>
            </a:r>
            <a:br>
              <a:rPr lang="en-GB" sz="1000" i="1" dirty="0">
                <a:solidFill>
                  <a:srgbClr val="382765"/>
                </a:solidFill>
                <a:latin typeface="Arial" panose="020B0604020202020204" pitchFamily="34" charset="0"/>
                <a:cs typeface="Arial" panose="020B0604020202020204" pitchFamily="34" charset="0"/>
              </a:rPr>
            </a:br>
            <a:r>
              <a:rPr lang="en-GB" sz="1000" dirty="0">
                <a:solidFill>
                  <a:srgbClr val="382765"/>
                </a:solidFill>
                <a:latin typeface="Arial" panose="020B0604020202020204" pitchFamily="34" charset="0"/>
                <a:cs typeface="Arial" panose="020B0604020202020204" pitchFamily="34" charset="0"/>
              </a:rPr>
              <a:t>PwC, Global Workforce Hopes and Fears Survey 2024</a:t>
            </a:r>
            <a:endParaRPr lang="en-GB" sz="1000" i="1" dirty="0">
              <a:solidFill>
                <a:srgbClr val="38276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720628"/>
      </p:ext>
    </p:extLst>
  </p:cSld>
  <p:clrMapOvr>
    <a:masterClrMapping/>
  </p:clrMapOvr>
</p:sld>
</file>

<file path=ppt/theme/theme1.xml><?xml version="1.0" encoding="utf-8"?>
<a:theme xmlns:a="http://schemas.openxmlformats.org/drawingml/2006/main" name="Office Theme">
  <a:themeElements>
    <a:clrScheme name="Whiite">
      <a:dk1>
        <a:srgbClr val="0A0A50"/>
      </a:dk1>
      <a:lt1>
        <a:srgbClr val="FFFFFF"/>
      </a:lt1>
      <a:dk2>
        <a:srgbClr val="000000"/>
      </a:dk2>
      <a:lt2>
        <a:srgbClr val="DBDBDB"/>
      </a:lt2>
      <a:accent1>
        <a:srgbClr val="67D4DC"/>
      </a:accent1>
      <a:accent2>
        <a:srgbClr val="E2D5E8"/>
      </a:accent2>
      <a:accent3>
        <a:srgbClr val="E3012B"/>
      </a:accent3>
      <a:accent4>
        <a:srgbClr val="008C3B"/>
      </a:accent4>
      <a:accent5>
        <a:srgbClr val="ED6D00"/>
      </a:accent5>
      <a:accent6>
        <a:srgbClr val="0079A4"/>
      </a:accent6>
      <a:hlink>
        <a:srgbClr val="67D4DC"/>
      </a:hlink>
      <a:folHlink>
        <a:srgbClr val="B3B3B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2024 Theme">
      <a:dk1>
        <a:srgbClr val="0A0A50"/>
      </a:dk1>
      <a:lt1>
        <a:srgbClr val="FFFFFF"/>
      </a:lt1>
      <a:dk2>
        <a:srgbClr val="000000"/>
      </a:dk2>
      <a:lt2>
        <a:srgbClr val="DBDBDB"/>
      </a:lt2>
      <a:accent1>
        <a:srgbClr val="67D4DC"/>
      </a:accent1>
      <a:accent2>
        <a:srgbClr val="E2D5E8"/>
      </a:accent2>
      <a:accent3>
        <a:srgbClr val="E3012B"/>
      </a:accent3>
      <a:accent4>
        <a:srgbClr val="008C3B"/>
      </a:accent4>
      <a:accent5>
        <a:srgbClr val="ED6D00"/>
      </a:accent5>
      <a:accent6>
        <a:srgbClr val="0079A4"/>
      </a:accent6>
      <a:hlink>
        <a:srgbClr val="67D4DC"/>
      </a:hlink>
      <a:folHlink>
        <a:srgbClr val="B3B3B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193A933FDBCFE448BDE4810A7A2F10C" ma:contentTypeVersion="123" ma:contentTypeDescription="Create a new document." ma:contentTypeScope="" ma:versionID="199b83e0461946b84e0642ac058ffe50">
  <xsd:schema xmlns:xsd="http://www.w3.org/2001/XMLSchema" xmlns:xs="http://www.w3.org/2001/XMLSchema" xmlns:p="http://schemas.microsoft.com/office/2006/metadata/properties" xmlns:ns2="98a822fa-13ae-468a-a591-5505c473f823" xmlns:ns3="http://schemas.microsoft.com/sharepoint/v3/fields" xmlns:ns4="06cd3b93-acbe-4d9f-be4f-6b5c88dd394d" xmlns:ns5="96ec7cc9-613d-44b9-a8b0-1116a41ae065" targetNamespace="http://schemas.microsoft.com/office/2006/metadata/properties" ma:root="true" ma:fieldsID="5350a98c91485b2fecb361841067d9bc" ns2:_="" ns3:_="" ns4:_="" ns5:_="">
    <xsd:import namespace="98a822fa-13ae-468a-a591-5505c473f823"/>
    <xsd:import namespace="http://schemas.microsoft.com/sharepoint/v3/fields"/>
    <xsd:import namespace="06cd3b93-acbe-4d9f-be4f-6b5c88dd394d"/>
    <xsd:import namespace="96ec7cc9-613d-44b9-a8b0-1116a41ae065"/>
    <xsd:element name="properties">
      <xsd:complexType>
        <xsd:sequence>
          <xsd:element name="documentManagement">
            <xsd:complexType>
              <xsd:all>
                <xsd:element ref="ns2:Document_x0020_Status" minOccurs="0"/>
                <xsd:element ref="ns3:_DCDateCreated" minOccurs="0"/>
                <xsd:element ref="ns2:MediaServiceMetadata" minOccurs="0"/>
                <xsd:element ref="ns2:MediaServiceFastMetadata" minOccurs="0"/>
                <xsd:element ref="ns2:MediaServiceDateTaken" minOccurs="0"/>
                <xsd:element ref="ns2:MediaServiceAutoTags" minOccurs="0"/>
                <xsd:element ref="ns2:MediaServiceOCR" minOccurs="0"/>
                <xsd:element ref="ns4:SharedWithUsers" minOccurs="0"/>
                <xsd:element ref="ns4:SharedWithDetails"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lcf76f155ced4ddcb4097134ff3c332f" minOccurs="0"/>
                <xsd:element ref="ns5: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8a822fa-13ae-468a-a591-5505c473f823" elementFormDefault="qualified">
    <xsd:import namespace="http://schemas.microsoft.com/office/2006/documentManagement/types"/>
    <xsd:import namespace="http://schemas.microsoft.com/office/infopath/2007/PartnerControls"/>
    <xsd:element name="Document_x0020_Status" ma:index="8" nillable="true" ma:displayName="Document Status" ma:default="Approved" ma:format="Dropdown" ma:internalName="Document_x0020_Status" ma:readOnly="false">
      <xsd:simpleType>
        <xsd:restriction base="dms:Choice">
          <xsd:enumeration value="Initial Submission"/>
          <xsd:enumeration value="In Review"/>
          <xsd:enumeration value="Approved"/>
          <xsd:enumeration value="Not Approved"/>
        </xsd:restriction>
      </xsd:simpleType>
    </xsd:element>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0890ad3e-8262-48cc-b0ca-082c660a0d1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DCDateCreated" ma:index="9" nillable="true" ma:displayName="Date Created" ma:description="The date on which this resource was created" ma:format="DateTime" ma:internalName="_DCDateCreated" ma:readOnly="fals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06cd3b93-acbe-4d9f-be4f-6b5c88dd39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6ec7cc9-613d-44b9-a8b0-1116a41ae065"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4b851e5e-106c-4f5d-87a5-8e416fae3b96}" ma:internalName="TaxCatchAll" ma:showField="CatchAllData" ma:web="94bb66df-60cc-4067-b82b-1fd8b43125c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6ec7cc9-613d-44b9-a8b0-1116a41ae065" xsi:nil="true"/>
    <Document_x0020_Status xmlns="98a822fa-13ae-468a-a591-5505c473f823">Approved</Document_x0020_Status>
    <lcf76f155ced4ddcb4097134ff3c332f xmlns="98a822fa-13ae-468a-a591-5505c473f823">
      <Terms xmlns="http://schemas.microsoft.com/office/infopath/2007/PartnerControls"/>
    </lcf76f155ced4ddcb4097134ff3c332f>
    <_DCDateCreated xmlns="http://schemas.microsoft.com/sharepoint/v3/fields" xsi:nil="true"/>
  </documentManagement>
</p:properties>
</file>

<file path=customXml/itemProps1.xml><?xml version="1.0" encoding="utf-8"?>
<ds:datastoreItem xmlns:ds="http://schemas.openxmlformats.org/officeDocument/2006/customXml" ds:itemID="{2B23FBF7-7E00-4809-87B5-67CB0E8B52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8a822fa-13ae-468a-a591-5505c473f823"/>
    <ds:schemaRef ds:uri="http://schemas.microsoft.com/sharepoint/v3/fields"/>
    <ds:schemaRef ds:uri="06cd3b93-acbe-4d9f-be4f-6b5c88dd394d"/>
    <ds:schemaRef ds:uri="96ec7cc9-613d-44b9-a8b0-1116a41ae06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3CFEE72-06A1-45A9-A4B7-461C5F28B398}">
  <ds:schemaRefs>
    <ds:schemaRef ds:uri="http://schemas.microsoft.com/sharepoint/v3/contenttype/forms"/>
  </ds:schemaRefs>
</ds:datastoreItem>
</file>

<file path=customXml/itemProps3.xml><?xml version="1.0" encoding="utf-8"?>
<ds:datastoreItem xmlns:ds="http://schemas.openxmlformats.org/officeDocument/2006/customXml" ds:itemID="{A1E87E0E-438C-47F9-83A7-C0F9A08053DA}">
  <ds:schemaRefs>
    <ds:schemaRef ds:uri="http://purl.org/dc/terms/"/>
    <ds:schemaRef ds:uri="http://schemas.openxmlformats.org/package/2006/metadata/core-properties"/>
    <ds:schemaRef ds:uri="http://schemas.microsoft.com/office/2006/metadata/properties"/>
    <ds:schemaRef ds:uri="http://purl.org/dc/elements/1.1/"/>
    <ds:schemaRef ds:uri="http://www.w3.org/XML/1998/namespace"/>
    <ds:schemaRef ds:uri="98a822fa-13ae-468a-a591-5505c473f823"/>
    <ds:schemaRef ds:uri="http://schemas.microsoft.com/office/2006/documentManagement/types"/>
    <ds:schemaRef ds:uri="06cd3b93-acbe-4d9f-be4f-6b5c88dd394d"/>
    <ds:schemaRef ds:uri="http://purl.org/dc/dcmitype/"/>
    <ds:schemaRef ds:uri="http://schemas.microsoft.com/office/infopath/2007/PartnerControls"/>
    <ds:schemaRef ds:uri="96ec7cc9-613d-44b9-a8b0-1116a41ae065"/>
    <ds:schemaRef ds:uri="http://schemas.microsoft.com/sharepoint/v3/fields"/>
  </ds:schemaRefs>
</ds:datastoreItem>
</file>

<file path=docProps/app.xml><?xml version="1.0" encoding="utf-8"?>
<Properties xmlns="http://schemas.openxmlformats.org/officeDocument/2006/extended-properties" xmlns:vt="http://schemas.openxmlformats.org/officeDocument/2006/docPropsVTypes">
  <TotalTime>5</TotalTime>
  <Words>5259</Words>
  <Application>Microsoft Office PowerPoint</Application>
  <PresentationFormat>Widescreen</PresentationFormat>
  <Paragraphs>311</Paragraphs>
  <Slides>52</Slides>
  <Notes>39</Notes>
  <HiddenSlides>1</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52</vt:i4>
      </vt:variant>
    </vt:vector>
  </HeadingPairs>
  <TitlesOfParts>
    <vt:vector size="66" baseType="lpstr">
      <vt:lpstr>Aptos</vt:lpstr>
      <vt:lpstr>Aptos Display</vt:lpstr>
      <vt:lpstr>Arial</vt:lpstr>
      <vt:lpstr>Brother-1816-Book</vt:lpstr>
      <vt:lpstr>Calibri</vt:lpstr>
      <vt:lpstr>DINPro-Medium</vt:lpstr>
      <vt:lpstr>DINWebPro</vt:lpstr>
      <vt:lpstr>Open Sans</vt:lpstr>
      <vt:lpstr>Poppins</vt:lpstr>
      <vt:lpstr>Poppins-Regular</vt:lpstr>
      <vt:lpstr>PragmaticaLight</vt:lpstr>
      <vt:lpstr>Office Theme</vt:lpstr>
      <vt:lpstr>1_Office Theme</vt:lpstr>
      <vt:lpstr>2_Office Theme</vt:lpstr>
      <vt:lpstr>The New World of Work Driving Change. Feeling Good.</vt:lpstr>
      <vt:lpstr>We understand the industry and predict the future</vt:lpstr>
      <vt:lpstr>PowerPoint Presentation</vt:lpstr>
      <vt:lpstr>What is well-being?</vt:lpstr>
      <vt:lpstr>Well-being is vital to personal and organizational success</vt:lpstr>
      <vt:lpstr>Well-being is becoming a mandate</vt:lpstr>
      <vt:lpstr>Well-being is an investment, not a cost</vt:lpstr>
      <vt:lpstr>Young employees are prioritizing personal well-being</vt:lpstr>
      <vt:lpstr>Yet we are facing a well-being crisis in the workplace</vt:lpstr>
      <vt:lpstr>Inactivity is becoming rooted</vt:lpstr>
      <vt:lpstr>Musculoskeletal disorders (MSDs) on the increase</vt:lpstr>
      <vt:lpstr>Why we can’t afford to sit still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appeal of hybrid working</vt:lpstr>
      <vt:lpstr>The workplace continues to evolve</vt:lpstr>
      <vt:lpstr>Engagement with working in offices</vt:lpstr>
      <vt:lpstr>The surprising attraction of offices to the young</vt:lpstr>
      <vt:lpstr>PowerPoint Presentation</vt:lpstr>
      <vt:lpstr>PowerPoint Presentation</vt:lpstr>
      <vt:lpstr>PowerPoint Presentation</vt:lpstr>
      <vt:lpstr>PowerPoint Presentation</vt:lpstr>
      <vt:lpstr>Desks and space management becomes an issue</vt:lpstr>
      <vt:lpstr>PowerPoint Presentation</vt:lpstr>
      <vt:lpstr>PowerPoint Presentation</vt:lpstr>
      <vt:lpstr>PowerPoint Presentation</vt:lpstr>
      <vt:lpstr>Where working at home scores over offices</vt:lpstr>
      <vt:lpstr>PowerPoint Presentation</vt:lpstr>
      <vt:lpstr>PowerPoint Presentation</vt:lpstr>
      <vt:lpstr>Space challenges of working at home</vt:lpstr>
      <vt:lpstr>PowerPoint Presentation</vt:lpstr>
      <vt:lpstr>PowerPoint Presentation</vt:lpstr>
      <vt:lpstr>The well-being downsides of hybrid working</vt:lpstr>
      <vt:lpstr>The ergonomic challenges of working at home</vt:lpstr>
      <vt:lpstr>PowerPoint Presentation</vt:lpstr>
      <vt:lpstr>PowerPoint Presentation</vt:lpstr>
      <vt:lpstr>Design must contribute to the use of a product</vt:lpstr>
      <vt:lpstr>PowerPoint Presentation</vt:lpstr>
      <vt:lpstr>PowerPoint Presentation</vt:lpstr>
      <vt:lpstr>How technology can enhance well-being</vt:lpstr>
      <vt:lpstr>In summary</vt:lpstr>
      <vt:lpstr>In summary </vt:lpstr>
      <vt:lpstr>A clear business opportunity</vt:lpstr>
      <vt:lpstr>Full sales and marketing package</vt:lpstr>
      <vt:lpstr>ACCO Brands: One-Stop-Shop</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James Burden</dc:creator>
  <cp:keywords/>
  <dc:description/>
  <cp:lastModifiedBy>Stapley, Victoria</cp:lastModifiedBy>
  <cp:revision>98</cp:revision>
  <dcterms:created xsi:type="dcterms:W3CDTF">2023-11-27T14:23:10Z</dcterms:created>
  <dcterms:modified xsi:type="dcterms:W3CDTF">2025-03-12T16:34:25Z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0x0101002193A933FDBCFE448BDE4810A7A2F10C</vt:lpwstr>
  </property>
</Properties>
</file>